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9" r:id="rId3"/>
    <p:sldId id="259" r:id="rId4"/>
    <p:sldId id="261" r:id="rId5"/>
    <p:sldId id="263" r:id="rId6"/>
    <p:sldId id="264" r:id="rId7"/>
    <p:sldId id="265" r:id="rId8"/>
    <p:sldId id="266" r:id="rId9"/>
    <p:sldId id="267" r:id="rId10"/>
    <p:sldId id="268" r:id="rId11"/>
  </p:sldIdLst>
  <p:sldSz cx="12192000" cy="6858000"/>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C074883-FF86-45C1-9405-305A108E78F8}">
          <p14:sldIdLst>
            <p14:sldId id="256"/>
            <p14:sldId id="269"/>
            <p14:sldId id="259"/>
            <p14:sldId id="261"/>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kens, JWM" initials="EJ" lastIdx="1" clrIdx="0">
    <p:extLst>
      <p:ext uri="{19B8F6BF-5375-455C-9EA6-DF929625EA0E}">
        <p15:presenceInfo xmlns:p15="http://schemas.microsoft.com/office/powerpoint/2012/main" userId="Erkens, JW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03T13:05:31.270" idx="1">
    <p:pos x="10" y="10"/>
    <p:text>Misschien nog even teruggrijpen op het waarom van het oorspronkelijke uitvoeringsprogramma.
Financien moet een stevige paragraaf zijn (meerjarig vast, ruimte voor innovatie, mogelijkheid van schuiven binnen en tussen posten, eventueel overdragen aan clubjes (kan de club rondom mantelzorg uiteindelijk écht zelf over het geld beschikken?)
Wat mij betreft veel scherper het doel (inwoners zo goed mogelijk ondersteunen en faciliteren..... zoiets toch?) er in. Uiteindelijk gaat het om de inwoners, die gerichtheid mag echt nog scherper.</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9992373-33DF-44FC-9C03-BF53CD36DDDF}" type="datetimeFigureOut">
              <a:rPr lang="nl-NL" smtClean="0"/>
              <a:t>1-5-2017</a:t>
            </a:fld>
            <a:endParaRPr lang="nl-NL"/>
          </a:p>
        </p:txBody>
      </p:sp>
      <p:sp>
        <p:nvSpPr>
          <p:cNvPr id="4" name="Tijdelijke aanduiding voor dia-afbeelding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42B35D4-6897-4C34-A676-61D24D2E0710}" type="slidenum">
              <a:rPr lang="nl-NL" smtClean="0"/>
              <a:t>‹nr.›</a:t>
            </a:fld>
            <a:endParaRPr lang="nl-NL"/>
          </a:p>
        </p:txBody>
      </p:sp>
    </p:spTree>
    <p:extLst>
      <p:ext uri="{BB962C8B-B14F-4D97-AF65-F5344CB8AC3E}">
        <p14:creationId xmlns:p14="http://schemas.microsoft.com/office/powerpoint/2010/main" val="4557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Versie 04-04-2017</a:t>
            </a:r>
            <a:endParaRPr lang="nl-NL" dirty="0"/>
          </a:p>
        </p:txBody>
      </p:sp>
      <p:sp>
        <p:nvSpPr>
          <p:cNvPr id="4" name="Tijdelijke aanduiding voor dianummer 3"/>
          <p:cNvSpPr>
            <a:spLocks noGrp="1"/>
          </p:cNvSpPr>
          <p:nvPr>
            <p:ph type="sldNum" sz="quarter" idx="10"/>
          </p:nvPr>
        </p:nvSpPr>
        <p:spPr/>
        <p:txBody>
          <a:bodyPr/>
          <a:lstStyle/>
          <a:p>
            <a:fld id="{542B35D4-6897-4C34-A676-61D24D2E0710}" type="slidenum">
              <a:rPr lang="nl-NL" smtClean="0"/>
              <a:t>1</a:t>
            </a:fld>
            <a:endParaRPr lang="nl-NL"/>
          </a:p>
        </p:txBody>
      </p:sp>
    </p:spTree>
    <p:extLst>
      <p:ext uri="{BB962C8B-B14F-4D97-AF65-F5344CB8AC3E}">
        <p14:creationId xmlns:p14="http://schemas.microsoft.com/office/powerpoint/2010/main" val="77396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2B35D4-6897-4C34-A676-61D24D2E0710}" type="slidenum">
              <a:rPr lang="nl-NL" smtClean="0"/>
              <a:t>4</a:t>
            </a:fld>
            <a:endParaRPr lang="nl-NL"/>
          </a:p>
        </p:txBody>
      </p:sp>
    </p:spTree>
    <p:extLst>
      <p:ext uri="{BB962C8B-B14F-4D97-AF65-F5344CB8AC3E}">
        <p14:creationId xmlns:p14="http://schemas.microsoft.com/office/powerpoint/2010/main" val="183930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2B35D4-6897-4C34-A676-61D24D2E0710}" type="slidenum">
              <a:rPr lang="nl-NL" smtClean="0"/>
              <a:t>6</a:t>
            </a:fld>
            <a:endParaRPr lang="nl-NL"/>
          </a:p>
        </p:txBody>
      </p:sp>
    </p:spTree>
    <p:extLst>
      <p:ext uri="{BB962C8B-B14F-4D97-AF65-F5344CB8AC3E}">
        <p14:creationId xmlns:p14="http://schemas.microsoft.com/office/powerpoint/2010/main" val="17727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125477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60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3344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340197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254050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11F4B56-5A95-493E-9B8B-A11820DDAA6A}"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267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11F4B56-5A95-493E-9B8B-A11820DDAA6A}" type="datetimeFigureOut">
              <a:rPr lang="nl-NL" smtClean="0"/>
              <a:t>1-5-2017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196553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11F4B56-5A95-493E-9B8B-A11820DDAA6A}" type="datetimeFigureOut">
              <a:rPr lang="nl-NL" smtClean="0"/>
              <a:t>1-5-2017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222737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11F4B56-5A95-493E-9B8B-A11820DDAA6A}" type="datetimeFigureOut">
              <a:rPr lang="nl-NL" smtClean="0"/>
              <a:t>1-5-2017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106519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11F4B56-5A95-493E-9B8B-A11820DDAA6A}"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237370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11F4B56-5A95-493E-9B8B-A11820DDAA6A}"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EF16714-7BAC-48D6-856F-07982BD42288}" type="slidenum">
              <a:rPr lang="nl-NL" smtClean="0"/>
              <a:t>‹nr.›</a:t>
            </a:fld>
            <a:endParaRPr lang="nl-NL"/>
          </a:p>
        </p:txBody>
      </p:sp>
    </p:spTree>
    <p:extLst>
      <p:ext uri="{BB962C8B-B14F-4D97-AF65-F5344CB8AC3E}">
        <p14:creationId xmlns:p14="http://schemas.microsoft.com/office/powerpoint/2010/main" val="359995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F4B56-5A95-493E-9B8B-A11820DDAA6A}" type="datetimeFigureOut">
              <a:rPr lang="nl-NL" smtClean="0"/>
              <a:t>1-5-2017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16714-7BAC-48D6-856F-07982BD42288}" type="slidenum">
              <a:rPr lang="nl-NL" smtClean="0"/>
              <a:t>‹nr.›</a:t>
            </a:fld>
            <a:endParaRPr lang="nl-NL"/>
          </a:p>
        </p:txBody>
      </p:sp>
    </p:spTree>
    <p:extLst>
      <p:ext uri="{BB962C8B-B14F-4D97-AF65-F5344CB8AC3E}">
        <p14:creationId xmlns:p14="http://schemas.microsoft.com/office/powerpoint/2010/main" val="303041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457200"/>
            <a:ext cx="3932237" cy="1020618"/>
          </a:xfrm>
        </p:spPr>
        <p:txBody>
          <a:bodyPr>
            <a:noAutofit/>
          </a:bodyPr>
          <a:lstStyle/>
          <a:p>
            <a:r>
              <a:rPr lang="nl-NL" sz="2200" dirty="0" smtClean="0">
                <a:solidFill>
                  <a:srgbClr val="FF0000"/>
                </a:solidFill>
                <a:latin typeface="Arial" panose="020B0604020202020204" pitchFamily="34" charset="0"/>
                <a:cs typeface="Arial" panose="020B0604020202020204" pitchFamily="34" charset="0"/>
              </a:rPr>
              <a:t>Wmo-uitvoeringsprogramma 2017-2018 (versie 2.0)</a:t>
            </a:r>
            <a:br>
              <a:rPr lang="nl-NL" sz="2200" dirty="0" smtClean="0">
                <a:solidFill>
                  <a:srgbClr val="FF0000"/>
                </a:solidFill>
                <a:latin typeface="Arial" panose="020B0604020202020204" pitchFamily="34" charset="0"/>
                <a:cs typeface="Arial" panose="020B0604020202020204" pitchFamily="34" charset="0"/>
              </a:rPr>
            </a:br>
            <a:endParaRPr lang="nl-NL" sz="2200" dirty="0">
              <a:solidFill>
                <a:srgbClr val="FF0000"/>
              </a:solidFill>
              <a:latin typeface="Arial" panose="020B0604020202020204" pitchFamily="34" charset="0"/>
              <a:cs typeface="Arial" panose="020B0604020202020204" pitchFamily="34" charset="0"/>
            </a:endParaRPr>
          </a:p>
        </p:txBody>
      </p:sp>
      <p:sp>
        <p:nvSpPr>
          <p:cNvPr id="6" name="Tijdelijke aanduiding voor tekst 5"/>
          <p:cNvSpPr>
            <a:spLocks noGrp="1"/>
          </p:cNvSpPr>
          <p:nvPr>
            <p:ph type="body" sz="half" idx="2"/>
          </p:nvPr>
        </p:nvSpPr>
        <p:spPr>
          <a:xfrm>
            <a:off x="839787" y="1237673"/>
            <a:ext cx="3932237" cy="5015345"/>
          </a:xfrm>
        </p:spPr>
        <p:txBody>
          <a:bodyPr>
            <a:noAutofit/>
          </a:bodyPr>
          <a:lstStyle/>
          <a:p>
            <a:pPr algn="just"/>
            <a:r>
              <a:rPr lang="nl-NL" sz="1400" b="1" i="1" dirty="0" smtClean="0">
                <a:solidFill>
                  <a:srgbClr val="002060"/>
                </a:solidFill>
                <a:latin typeface="Arial" panose="020B0604020202020204" pitchFamily="34" charset="0"/>
                <a:cs typeface="Arial" panose="020B0604020202020204" pitchFamily="34" charset="0"/>
              </a:rPr>
              <a:t>Aanleiding: </a:t>
            </a:r>
            <a:r>
              <a:rPr lang="nl-NL" sz="1400" dirty="0">
                <a:latin typeface="Arial" panose="020B0604020202020204" pitchFamily="34" charset="0"/>
                <a:cs typeface="Arial" panose="020B0604020202020204" pitchFamily="34" charset="0"/>
              </a:rPr>
              <a:t>het </a:t>
            </a:r>
            <a:r>
              <a:rPr lang="nl-NL" sz="1400" dirty="0" smtClean="0">
                <a:latin typeface="Arial" panose="020B0604020202020204" pitchFamily="34" charset="0"/>
                <a:cs typeface="Arial" panose="020B0604020202020204" pitchFamily="34" charset="0"/>
              </a:rPr>
              <a:t>huidige uitvoeringsprogramma loopt af op 1 januari 2017. De evaluatie door RadarAdvies (nov/dec 2016) is op 22 februari besproken met gemeente en partners uit het Sociaal Dorpsnetwerk. Samen met het onderzoeksrapport van de Wmo-adviesraad </a:t>
            </a:r>
            <a:r>
              <a:rPr lang="nl-NL" sz="1400" dirty="0">
                <a:latin typeface="Arial" panose="020B0604020202020204" pitchFamily="34" charset="0"/>
                <a:cs typeface="Arial" panose="020B0604020202020204" pitchFamily="34" charset="0"/>
              </a:rPr>
              <a:t>naar cliënt- </a:t>
            </a:r>
            <a:r>
              <a:rPr lang="nl-NL" sz="1400" dirty="0" smtClean="0">
                <a:latin typeface="Arial" panose="020B0604020202020204" pitchFamily="34" charset="0"/>
                <a:cs typeface="Arial" panose="020B0604020202020204" pitchFamily="34" charset="0"/>
              </a:rPr>
              <a:t>en mantelzorgondersteuning (2016) vormt dit de aanzet tot het herijkte </a:t>
            </a:r>
            <a:r>
              <a:rPr lang="nl-NL" sz="1400" dirty="0" err="1" smtClean="0">
                <a:latin typeface="Arial" panose="020B0604020202020204" pitchFamily="34" charset="0"/>
                <a:cs typeface="Arial" panose="020B0604020202020204" pitchFamily="34" charset="0"/>
              </a:rPr>
              <a:t>uitvoerings-programma</a:t>
            </a:r>
            <a:r>
              <a:rPr lang="nl-NL" sz="1400" dirty="0" smtClean="0">
                <a:latin typeface="Arial" panose="020B0604020202020204" pitchFamily="34" charset="0"/>
                <a:cs typeface="Arial" panose="020B0604020202020204" pitchFamily="34" charset="0"/>
              </a:rPr>
              <a:t> voor 2017-2018.</a:t>
            </a:r>
          </a:p>
          <a:p>
            <a:pPr algn="just"/>
            <a:r>
              <a:rPr lang="nl-NL" sz="1400" b="1" i="1" dirty="0" smtClean="0">
                <a:solidFill>
                  <a:srgbClr val="002060"/>
                </a:solidFill>
                <a:latin typeface="Arial" panose="020B0604020202020204" pitchFamily="34" charset="0"/>
                <a:cs typeface="Arial" panose="020B0604020202020204" pitchFamily="34" charset="0"/>
              </a:rPr>
              <a:t>Doel: </a:t>
            </a:r>
            <a:r>
              <a:rPr lang="nl-NL" sz="1400" dirty="0" smtClean="0">
                <a:latin typeface="Arial" panose="020B0604020202020204" pitchFamily="34" charset="0"/>
                <a:cs typeface="Arial" panose="020B0604020202020204" pitchFamily="34" charset="0"/>
              </a:rPr>
              <a:t>ook de komende twee jaar willen wij de </a:t>
            </a:r>
            <a:r>
              <a:rPr lang="nl-NL" sz="1400" i="1" dirty="0" smtClean="0">
                <a:latin typeface="Arial" panose="020B0604020202020204" pitchFamily="34" charset="0"/>
                <a:cs typeface="Arial" panose="020B0604020202020204" pitchFamily="34" charset="0"/>
              </a:rPr>
              <a:t>sociale infrastructuur </a:t>
            </a:r>
            <a:r>
              <a:rPr lang="nl-NL" sz="1400" dirty="0" smtClean="0">
                <a:latin typeface="Arial" panose="020B0604020202020204" pitchFamily="34" charset="0"/>
                <a:cs typeface="Arial" panose="020B0604020202020204" pitchFamily="34" charset="0"/>
              </a:rPr>
              <a:t>waar nodig versterken. Het bevorderen van </a:t>
            </a:r>
            <a:r>
              <a:rPr lang="nl-NL" sz="1400" i="1" dirty="0" smtClean="0">
                <a:latin typeface="Arial" panose="020B0604020202020204" pitchFamily="34" charset="0"/>
                <a:cs typeface="Arial" panose="020B0604020202020204" pitchFamily="34" charset="0"/>
              </a:rPr>
              <a:t>eigen kracht </a:t>
            </a:r>
            <a:r>
              <a:rPr lang="nl-NL" sz="1400" dirty="0" smtClean="0">
                <a:latin typeface="Arial" panose="020B0604020202020204" pitchFamily="34" charset="0"/>
                <a:cs typeface="Arial" panose="020B0604020202020204" pitchFamily="34" charset="0"/>
              </a:rPr>
              <a:t>en </a:t>
            </a:r>
            <a:r>
              <a:rPr lang="nl-NL" sz="1400" i="1" dirty="0" smtClean="0">
                <a:latin typeface="Arial" panose="020B0604020202020204" pitchFamily="34" charset="0"/>
                <a:cs typeface="Arial" panose="020B0604020202020204" pitchFamily="34" charset="0"/>
              </a:rPr>
              <a:t>samenredzaamheid</a:t>
            </a:r>
            <a:r>
              <a:rPr lang="nl-NL" sz="1400" dirty="0" smtClean="0">
                <a:latin typeface="Arial" panose="020B0604020202020204" pitchFamily="34" charset="0"/>
                <a:cs typeface="Arial" panose="020B0604020202020204" pitchFamily="34" charset="0"/>
              </a:rPr>
              <a:t> en het ondersteunen van kwetsbare inwoners blijven onze kerndoelen. </a:t>
            </a:r>
            <a:endParaRPr lang="nl-NL" sz="1400" dirty="0">
              <a:latin typeface="Arial" panose="020B0604020202020204" pitchFamily="34" charset="0"/>
              <a:cs typeface="Arial" panose="020B0604020202020204" pitchFamily="34" charset="0"/>
            </a:endParaRPr>
          </a:p>
          <a:p>
            <a:pPr algn="just"/>
            <a:r>
              <a:rPr lang="nl-NL" sz="1400" b="1" i="1" dirty="0" smtClean="0">
                <a:solidFill>
                  <a:srgbClr val="002060"/>
                </a:solidFill>
                <a:latin typeface="Arial" panose="020B0604020202020204" pitchFamily="34" charset="0"/>
                <a:cs typeface="Arial" panose="020B0604020202020204" pitchFamily="34" charset="0"/>
              </a:rPr>
              <a:t>Betreft: </a:t>
            </a:r>
            <a:r>
              <a:rPr lang="nl-NL" sz="1400" dirty="0">
                <a:latin typeface="Arial" panose="020B0604020202020204" pitchFamily="34" charset="0"/>
                <a:cs typeface="Arial" panose="020B0604020202020204" pitchFamily="34" charset="0"/>
              </a:rPr>
              <a:t>a</a:t>
            </a:r>
            <a:r>
              <a:rPr lang="nl-NL" sz="1400" dirty="0" smtClean="0">
                <a:latin typeface="Arial" panose="020B0604020202020204" pitchFamily="34" charset="0"/>
                <a:cs typeface="Arial" panose="020B0604020202020204" pitchFamily="34" charset="0"/>
              </a:rPr>
              <a:t>lgemene voorzieningen (Wmo) voor </a:t>
            </a:r>
            <a:r>
              <a:rPr lang="nl-NL" sz="1400" dirty="0">
                <a:latin typeface="Arial" panose="020B0604020202020204" pitchFamily="34" charset="0"/>
                <a:cs typeface="Arial" panose="020B0604020202020204" pitchFamily="34" charset="0"/>
              </a:rPr>
              <a:t>iedereen </a:t>
            </a:r>
            <a:r>
              <a:rPr lang="nl-NL" sz="1400" dirty="0" smtClean="0">
                <a:latin typeface="Arial" panose="020B0604020202020204" pitchFamily="34" charset="0"/>
                <a:cs typeface="Arial" panose="020B0604020202020204" pitchFamily="34" charset="0"/>
              </a:rPr>
              <a:t>toegankelijk en zonder indicatie. Informatie, advies, algemeen maatschappelijk werk, cliënt- en  mantelzorgondersteuning</a:t>
            </a:r>
            <a:r>
              <a:rPr lang="nl-NL" sz="1400" dirty="0">
                <a:latin typeface="Arial" panose="020B0604020202020204" pitchFamily="34" charset="0"/>
                <a:cs typeface="Arial" panose="020B0604020202020204" pitchFamily="34" charset="0"/>
              </a:rPr>
              <a:t>, vrijwilligerswerk, sociaal </a:t>
            </a:r>
            <a:r>
              <a:rPr lang="nl-NL" sz="1400" dirty="0" smtClean="0">
                <a:latin typeface="Arial" panose="020B0604020202020204" pitchFamily="34" charset="0"/>
                <a:cs typeface="Arial" panose="020B0604020202020204" pitchFamily="34" charset="0"/>
              </a:rPr>
              <a:t>raadslieden, </a:t>
            </a:r>
            <a:r>
              <a:rPr lang="nl-NL" sz="1400" dirty="0" err="1" smtClean="0">
                <a:latin typeface="Arial" panose="020B0604020202020204" pitchFamily="34" charset="0"/>
                <a:cs typeface="Arial" panose="020B0604020202020204" pitchFamily="34" charset="0"/>
              </a:rPr>
              <a:t>activitei-ten</a:t>
            </a:r>
            <a:r>
              <a:rPr lang="nl-NL" sz="1400" dirty="0" smtClean="0">
                <a:latin typeface="Arial" panose="020B0604020202020204" pitchFamily="34" charset="0"/>
                <a:cs typeface="Arial" panose="020B0604020202020204" pitchFamily="34" charset="0"/>
              </a:rPr>
              <a:t> en ontmoeting. Dit heeft ook raakvlakken met gezondheid, onderwijs, cultuur en sport.</a:t>
            </a:r>
            <a:endParaRPr lang="nl-NL" sz="1400" dirty="0">
              <a:latin typeface="Arial" panose="020B0604020202020204" pitchFamily="34" charset="0"/>
              <a:cs typeface="Arial" panose="020B0604020202020204" pitchFamily="34" charset="0"/>
            </a:endParaRPr>
          </a:p>
          <a:p>
            <a:endParaRPr lang="nl-NL" sz="1400" dirty="0" smtClean="0">
              <a:latin typeface="Arial" panose="020B0604020202020204" pitchFamily="34" charset="0"/>
              <a:cs typeface="Arial" panose="020B0604020202020204" pitchFamily="34" charset="0"/>
            </a:endParaRPr>
          </a:p>
          <a:p>
            <a:endParaRPr lang="nl-NL" sz="1400" dirty="0">
              <a:latin typeface="Arial" panose="020B0604020202020204" pitchFamily="34" charset="0"/>
              <a:cs typeface="Arial" panose="020B0604020202020204" pitchFamily="34" charset="0"/>
            </a:endParaRPr>
          </a:p>
        </p:txBody>
      </p:sp>
      <p:graphicFrame>
        <p:nvGraphicFramePr>
          <p:cNvPr id="12" name="Tijdelijke aanduiding voor afbeelding 11"/>
          <p:cNvGraphicFramePr>
            <a:graphicFrameLocks noGrp="1" noChangeAspect="1"/>
          </p:cNvGraphicFramePr>
          <p:nvPr>
            <p:ph type="pic" idx="1"/>
            <p:extLst>
              <p:ext uri="{D42A27DB-BD31-4B8C-83A1-F6EECF244321}">
                <p14:modId xmlns:p14="http://schemas.microsoft.com/office/powerpoint/2010/main" val="1568388048"/>
              </p:ext>
            </p:extLst>
          </p:nvPr>
        </p:nvGraphicFramePr>
        <p:xfrm>
          <a:off x="5174479" y="557349"/>
          <a:ext cx="6172200" cy="4756875"/>
        </p:xfrm>
        <a:graphic>
          <a:graphicData uri="http://schemas.openxmlformats.org/presentationml/2006/ole">
            <mc:AlternateContent xmlns:mc="http://schemas.openxmlformats.org/markup-compatibility/2006">
              <mc:Choice xmlns:v="urn:schemas-microsoft-com:vml" Requires="v">
                <p:oleObj spid="_x0000_s1089" name="Acrobat Document" r:id="rId4" imgW="11344233" imgH="8019810" progId="AcroExch.Document.11">
                  <p:embed/>
                </p:oleObj>
              </mc:Choice>
              <mc:Fallback>
                <p:oleObj name="Acrobat Document" r:id="rId4" imgW="11344233" imgH="8019810" progId="AcroExch.Document.11">
                  <p:embed/>
                  <p:pic>
                    <p:nvPicPr>
                      <p:cNvPr id="0" name=""/>
                      <p:cNvPicPr/>
                      <p:nvPr/>
                    </p:nvPicPr>
                    <p:blipFill>
                      <a:blip r:embed="rId5"/>
                      <a:stretch>
                        <a:fillRect/>
                      </a:stretch>
                    </p:blipFill>
                    <p:spPr>
                      <a:xfrm>
                        <a:off x="5174479" y="557349"/>
                        <a:ext cx="6172200" cy="4756875"/>
                      </a:xfrm>
                      <a:prstGeom prst="rect">
                        <a:avLst/>
                      </a:prstGeom>
                    </p:spPr>
                  </p:pic>
                </p:oleObj>
              </mc:Fallback>
            </mc:AlternateContent>
          </a:graphicData>
        </a:graphic>
      </p:graphicFrame>
    </p:spTree>
    <p:extLst>
      <p:ext uri="{BB962C8B-B14F-4D97-AF65-F5344CB8AC3E}">
        <p14:creationId xmlns:p14="http://schemas.microsoft.com/office/powerpoint/2010/main" val="236091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01229"/>
          </a:xfrm>
        </p:spPr>
        <p:txBody>
          <a:bodyPr>
            <a:normAutofit fontScale="90000"/>
          </a:bodyPr>
          <a:lstStyle/>
          <a:p>
            <a:r>
              <a:rPr lang="nl-NL" sz="2400" dirty="0" smtClean="0">
                <a:solidFill>
                  <a:srgbClr val="002060"/>
                </a:solidFill>
                <a:latin typeface="Arial" panose="020B0604020202020204" pitchFamily="34" charset="0"/>
                <a:cs typeface="Arial" panose="020B0604020202020204" pitchFamily="34" charset="0"/>
              </a:rPr>
              <a:t>Proces (vervolg)</a:t>
            </a:r>
            <a:endParaRPr lang="nl-NL" sz="2400" dirty="0">
              <a:solidFill>
                <a:srgbClr val="002060"/>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914400"/>
            <a:ext cx="10515600" cy="5262563"/>
          </a:xfrm>
        </p:spPr>
        <p:txBody>
          <a:bodyPr>
            <a:normAutofit lnSpcReduction="10000"/>
          </a:bodyPr>
          <a:lstStyle/>
          <a:p>
            <a:r>
              <a:rPr lang="nl-NL" sz="1400" dirty="0" smtClean="0">
                <a:solidFill>
                  <a:srgbClr val="00B050"/>
                </a:solidFill>
                <a:latin typeface="Arial" panose="020B0604020202020204" pitchFamily="34" charset="0"/>
                <a:cs typeface="Arial" panose="020B0604020202020204" pitchFamily="34" charset="0"/>
              </a:rPr>
              <a:t>Inspraak: </a:t>
            </a:r>
            <a:r>
              <a:rPr lang="nl-NL" sz="1400" dirty="0" smtClean="0">
                <a:latin typeface="Arial" panose="020B0604020202020204" pitchFamily="34" charset="0"/>
                <a:cs typeface="Arial" panose="020B0604020202020204" pitchFamily="34" charset="0"/>
              </a:rPr>
              <a:t>de Wmo-adviesraad heeft actief deelgenomen aan de evaluatie en het onderzoek die hebben bijgedragen tot dit herijkte uitvoeringsprogramma; dat een dynamisch programma is. In mei 2017 zullen wij dit programma inhoudelijk met hen bespreken en de gewenste aanpassingen waar mogelijk doorvoeren. Half 2018 willen wij dit programma samen met hen en partners evalueren op basis waarvan wij een nieuw Wmo-beleids-plan voor 2019 en verder zullen opstellen. Met de Wmo-adviesraad gaan we eveneens in mei 2017 in gesprek hoe zij anders kunnen adviseren binnen het brede domein van Wmo, Jeugd en Participatiewet door bijvoorbeeld het organiseren van burgerpanels of forumdiscussies. Wij hebben de Dienst Gezondheid en Jeugd gevraagd hen hierbij te adviseren.</a:t>
            </a:r>
          </a:p>
          <a:p>
            <a:r>
              <a:rPr lang="nl-NL" sz="1400" i="1" dirty="0" smtClean="0">
                <a:solidFill>
                  <a:srgbClr val="FF0000"/>
                </a:solidFill>
                <a:latin typeface="Arial" panose="020B0604020202020204" pitchFamily="34" charset="0"/>
                <a:cs typeface="Arial" panose="020B0604020202020204" pitchFamily="34" charset="0"/>
              </a:rPr>
              <a:t>Financiën</a:t>
            </a:r>
          </a:p>
          <a:p>
            <a:pPr marL="0" indent="0">
              <a:buNone/>
            </a:pPr>
            <a:endParaRPr lang="nl-NL" sz="1600" dirty="0" smtClean="0">
              <a:solidFill>
                <a:srgbClr val="FF0000"/>
              </a:solidFill>
              <a:latin typeface="Arial" panose="020B0604020202020204" pitchFamily="34" charset="0"/>
              <a:cs typeface="Arial" panose="020B0604020202020204" pitchFamily="34" charset="0"/>
            </a:endParaRPr>
          </a:p>
          <a:p>
            <a:endParaRPr lang="nl-NL" sz="1600" dirty="0" smtClean="0">
              <a:solidFill>
                <a:srgbClr val="FF0000"/>
              </a:solidFill>
              <a:latin typeface="Arial" panose="020B0604020202020204" pitchFamily="34" charset="0"/>
              <a:cs typeface="Arial" panose="020B0604020202020204" pitchFamily="34" charset="0"/>
            </a:endParaRPr>
          </a:p>
          <a:p>
            <a:endParaRPr lang="nl-NL" sz="1600" dirty="0">
              <a:solidFill>
                <a:srgbClr val="FF0000"/>
              </a:solidFill>
              <a:latin typeface="Arial" panose="020B0604020202020204" pitchFamily="34" charset="0"/>
              <a:cs typeface="Arial" panose="020B0604020202020204" pitchFamily="34" charset="0"/>
            </a:endParaRPr>
          </a:p>
          <a:p>
            <a:endParaRPr lang="nl-NL" sz="1600" dirty="0" smtClean="0">
              <a:solidFill>
                <a:srgbClr val="FF0000"/>
              </a:solidFill>
              <a:latin typeface="Arial" panose="020B0604020202020204" pitchFamily="34" charset="0"/>
              <a:cs typeface="Arial" panose="020B0604020202020204" pitchFamily="34" charset="0"/>
            </a:endParaRPr>
          </a:p>
          <a:p>
            <a:endParaRPr lang="nl-NL" sz="1600" dirty="0">
              <a:solidFill>
                <a:srgbClr val="FF0000"/>
              </a:solidFill>
              <a:latin typeface="Arial" panose="020B0604020202020204" pitchFamily="34" charset="0"/>
              <a:cs typeface="Arial" panose="020B0604020202020204" pitchFamily="34" charset="0"/>
            </a:endParaRPr>
          </a:p>
          <a:p>
            <a:r>
              <a:rPr lang="nl-NL" sz="1200" i="1" dirty="0" smtClean="0">
                <a:latin typeface="Arial" panose="020B0604020202020204" pitchFamily="34" charset="0"/>
                <a:cs typeface="Arial" panose="020B0604020202020204" pitchFamily="34" charset="0"/>
              </a:rPr>
              <a:t>Toelichting: voor 2018 zijn dit voorlopige ramingen (inclusief enkele innovatieve taakstellingen voor 2018 </a:t>
            </a:r>
            <a:r>
              <a:rPr lang="nl-NL" sz="1200" i="1" dirty="0">
                <a:latin typeface="Arial" panose="020B0604020202020204" pitchFamily="34" charset="0"/>
                <a:cs typeface="Arial" panose="020B0604020202020204" pitchFamily="34" charset="0"/>
              </a:rPr>
              <a:t>b</a:t>
            </a:r>
            <a:r>
              <a:rPr lang="nl-NL" sz="1200" i="1" dirty="0" smtClean="0">
                <a:latin typeface="Arial" panose="020B0604020202020204" pitchFamily="34" charset="0"/>
                <a:cs typeface="Arial" panose="020B0604020202020204" pitchFamily="34" charset="0"/>
              </a:rPr>
              <a:t>ij SWA en Yulius); het rijksbudget kan nog enkele wijzigingen geven (septembercirculaire). Het staat het college vrij om -indien gewenst of noodzakelijk- binnen deze posten en tussen de budgetten onderling te kunnen schuiven; eventuele wijzigingen zullen vooraf worden afgestemd met de uitvoerende partijen binnen het dorpsnetwerk. </a:t>
            </a:r>
            <a:r>
              <a:rPr lang="nl-NL" sz="1200" i="1" smtClean="0">
                <a:latin typeface="Arial" panose="020B0604020202020204" pitchFamily="34" charset="0"/>
                <a:cs typeface="Arial" panose="020B0604020202020204" pitchFamily="34" charset="0"/>
              </a:rPr>
              <a:t>*Dit </a:t>
            </a:r>
            <a:r>
              <a:rPr lang="nl-NL" sz="1200" i="1" dirty="0" smtClean="0">
                <a:latin typeface="Arial" panose="020B0604020202020204" pitchFamily="34" charset="0"/>
                <a:cs typeface="Arial" panose="020B0604020202020204" pitchFamily="34" charset="0"/>
              </a:rPr>
              <a:t>is nog onder voorbehoud van vaststelling Jaarrekening 2016 door </a:t>
            </a:r>
            <a:r>
              <a:rPr lang="nl-NL" sz="1200" i="1" smtClean="0">
                <a:latin typeface="Arial" panose="020B0604020202020204" pitchFamily="34" charset="0"/>
                <a:cs typeface="Arial" panose="020B0604020202020204" pitchFamily="34" charset="0"/>
              </a:rPr>
              <a:t>de gemeenteraad</a:t>
            </a:r>
            <a:endParaRPr lang="nl-NL" sz="1200" i="1" dirty="0" smtClean="0">
              <a:latin typeface="Arial" panose="020B0604020202020204" pitchFamily="34" charset="0"/>
              <a:cs typeface="Arial" panose="020B0604020202020204" pitchFamily="34" charset="0"/>
            </a:endParaRPr>
          </a:p>
          <a:p>
            <a:r>
              <a:rPr lang="nl-NL" sz="1200" i="1" dirty="0" smtClean="0">
                <a:solidFill>
                  <a:srgbClr val="002060"/>
                </a:solidFill>
                <a:latin typeface="Arial" panose="020B0604020202020204" pitchFamily="34" charset="0"/>
                <a:cs typeface="Arial" panose="020B0604020202020204" pitchFamily="34" charset="0"/>
              </a:rPr>
              <a:t>Tijdspad: </a:t>
            </a:r>
            <a:r>
              <a:rPr lang="nl-NL" sz="1200" i="1" dirty="0" smtClean="0">
                <a:latin typeface="Arial" panose="020B0604020202020204" pitchFamily="34" charset="0"/>
                <a:cs typeface="Arial" panose="020B0604020202020204" pitchFamily="34" charset="0"/>
              </a:rPr>
              <a:t>mei 2017: afstemming met partners en Wmo-adviesraad, vaststelling in college en RIB; juni 2017 stavaza Mantelzorg (RIB); 2</a:t>
            </a:r>
            <a:r>
              <a:rPr lang="nl-NL" sz="1200" i="1" baseline="30000" dirty="0" smtClean="0">
                <a:latin typeface="Arial" panose="020B0604020202020204" pitchFamily="34" charset="0"/>
                <a:cs typeface="Arial" panose="020B0604020202020204" pitchFamily="34" charset="0"/>
              </a:rPr>
              <a:t>e</a:t>
            </a:r>
            <a:r>
              <a:rPr lang="nl-NL" sz="1200" i="1" dirty="0" smtClean="0">
                <a:latin typeface="Arial" panose="020B0604020202020204" pitchFamily="34" charset="0"/>
                <a:cs typeface="Arial" panose="020B0604020202020204" pitchFamily="34" charset="0"/>
              </a:rPr>
              <a:t> helft 2018: evaluatie en voorbereidingen Wmo-beleidsplan 2019 e.v. (ultimo december 2018 in gemeenteraad)</a:t>
            </a:r>
          </a:p>
          <a:p>
            <a:endParaRPr lang="nl-NL" sz="1200" i="1" dirty="0" smtClean="0">
              <a:latin typeface="Arial" panose="020B0604020202020204" pitchFamily="34" charset="0"/>
              <a:cs typeface="Arial" panose="020B0604020202020204" pitchFamily="34" charset="0"/>
            </a:endParaRPr>
          </a:p>
          <a:p>
            <a:pPr marL="0" indent="0">
              <a:buNone/>
            </a:pPr>
            <a:r>
              <a:rPr lang="nl-NL" sz="1200" i="1" dirty="0" smtClean="0">
                <a:solidFill>
                  <a:srgbClr val="FF0000"/>
                </a:solidFill>
                <a:latin typeface="Arial" panose="020B0604020202020204" pitchFamily="34" charset="0"/>
                <a:cs typeface="Arial" panose="020B0604020202020204" pitchFamily="34" charset="0"/>
              </a:rPr>
              <a:t> </a:t>
            </a:r>
          </a:p>
        </p:txBody>
      </p:sp>
      <p:graphicFrame>
        <p:nvGraphicFramePr>
          <p:cNvPr id="5" name="Tabel 4"/>
          <p:cNvGraphicFramePr>
            <a:graphicFrameLocks noGrp="1"/>
          </p:cNvGraphicFramePr>
          <p:nvPr>
            <p:extLst>
              <p:ext uri="{D42A27DB-BD31-4B8C-83A1-F6EECF244321}">
                <p14:modId xmlns:p14="http://schemas.microsoft.com/office/powerpoint/2010/main" val="1584871713"/>
              </p:ext>
            </p:extLst>
          </p:nvPr>
        </p:nvGraphicFramePr>
        <p:xfrm>
          <a:off x="1140823" y="2481946"/>
          <a:ext cx="9927771" cy="1637208"/>
        </p:xfrm>
        <a:graphic>
          <a:graphicData uri="http://schemas.openxmlformats.org/drawingml/2006/table">
            <a:tbl>
              <a:tblPr>
                <a:tableStyleId>{5C22544A-7EE6-4342-B048-85BDC9FD1C3A}</a:tableStyleId>
              </a:tblPr>
              <a:tblGrid>
                <a:gridCol w="2169921"/>
                <a:gridCol w="5724496"/>
                <a:gridCol w="1031851"/>
                <a:gridCol w="1001503"/>
              </a:tblGrid>
              <a:tr h="204651">
                <a:tc>
                  <a:txBody>
                    <a:bodyPr/>
                    <a:lstStyle/>
                    <a:p>
                      <a:pPr algn="l" fontAlgn="b"/>
                      <a:r>
                        <a:rPr lang="nl-NL" sz="1000" b="1" i="0" u="none" strike="noStrike" dirty="0" smtClean="0">
                          <a:effectLst/>
                          <a:latin typeface="Arial" panose="020B0604020202020204" pitchFamily="34" charset="0"/>
                        </a:rPr>
                        <a:t>Wmo-budgetten lokaal</a:t>
                      </a:r>
                      <a:endParaRPr lang="nl-NL" sz="1000" b="1"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 </a:t>
                      </a:r>
                      <a:endParaRPr lang="nl-NL" sz="1000" b="0" i="0" u="none" strike="noStrike" dirty="0">
                        <a:effectLst/>
                        <a:latin typeface="Arial" panose="020B0604020202020204" pitchFamily="34" charset="0"/>
                      </a:endParaRPr>
                    </a:p>
                  </a:txBody>
                  <a:tcPr marL="9525" marR="9525" marT="9525" marB="0" anchor="b"/>
                </a:tc>
                <a:tc>
                  <a:txBody>
                    <a:bodyPr/>
                    <a:lstStyle/>
                    <a:p>
                      <a:pPr algn="r" fontAlgn="b"/>
                      <a:r>
                        <a:rPr lang="nl-NL" sz="1000" u="none" strike="noStrike">
                          <a:effectLst/>
                        </a:rPr>
                        <a:t>2017</a:t>
                      </a:r>
                      <a:endParaRPr lang="nl-NL" sz="1000" b="1" i="1" u="none" strike="noStrike">
                        <a:effectLst/>
                        <a:latin typeface="Arial" panose="020B0604020202020204" pitchFamily="34" charset="0"/>
                      </a:endParaRPr>
                    </a:p>
                  </a:txBody>
                  <a:tcPr marL="9525" marR="9525" marT="9525" marB="0" anchor="b"/>
                </a:tc>
                <a:tc>
                  <a:txBody>
                    <a:bodyPr/>
                    <a:lstStyle/>
                    <a:p>
                      <a:pPr algn="r" fontAlgn="b"/>
                      <a:r>
                        <a:rPr lang="nl-NL" sz="1000" u="none" strike="noStrike">
                          <a:effectLst/>
                        </a:rPr>
                        <a:t>2018</a:t>
                      </a:r>
                      <a:endParaRPr lang="nl-NL" sz="1000" b="1" i="1"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dirty="0" smtClean="0">
                          <a:effectLst/>
                        </a:rPr>
                        <a:t>Geraamd</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dirty="0" smtClean="0">
                          <a:effectLst/>
                        </a:rPr>
                        <a:t>Wmo-uitvoeringsbudget</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 €       72.287 </a:t>
                      </a:r>
                      <a:endParaRPr lang="nl-NL" sz="1000" b="0" i="0" u="none" strike="noStrike" dirty="0">
                        <a:effectLst/>
                        <a:latin typeface="Arial" panose="020B0604020202020204" pitchFamily="34" charset="0"/>
                      </a:endParaRPr>
                    </a:p>
                  </a:txBody>
                  <a:tcPr marL="9525" marR="9525" marT="9525" marB="0" anchor="b"/>
                </a:tc>
                <a:tc>
                  <a:txBody>
                    <a:bodyPr/>
                    <a:lstStyle/>
                    <a:p>
                      <a:pPr algn="r" fontAlgn="b"/>
                      <a:r>
                        <a:rPr lang="nl-NL" sz="1000" u="none" strike="noStrike">
                          <a:effectLst/>
                        </a:rPr>
                        <a:t> €       72.287 </a:t>
                      </a:r>
                      <a:endParaRPr lang="nl-NL" sz="1000" b="0" i="0"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a:effectLst/>
                        </a:rPr>
                        <a:t>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Mantelzorgondersteuning </a:t>
                      </a:r>
                      <a:r>
                        <a:rPr lang="nl-NL" sz="1000" u="none" strike="noStrike" dirty="0" smtClean="0">
                          <a:effectLst/>
                        </a:rPr>
                        <a:t>(</a:t>
                      </a:r>
                      <a:r>
                        <a:rPr lang="nl-NL" sz="1000" u="none" strike="noStrike" dirty="0">
                          <a:effectLst/>
                        </a:rPr>
                        <a:t>diverse partijen</a:t>
                      </a:r>
                      <a:r>
                        <a:rPr lang="nl-NL" sz="1000" u="none" strike="noStrike" dirty="0" smtClean="0">
                          <a:effectLst/>
                        </a:rPr>
                        <a:t>)*</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 €      184.085 </a:t>
                      </a:r>
                      <a:endParaRPr lang="nl-NL" sz="1000" b="0" i="0" u="none" strike="noStrike" dirty="0">
                        <a:effectLst/>
                        <a:latin typeface="Arial" panose="020B0604020202020204" pitchFamily="34" charset="0"/>
                      </a:endParaRPr>
                    </a:p>
                  </a:txBody>
                  <a:tcPr marL="9525" marR="9525" marT="9525" marB="0" anchor="b"/>
                </a:tc>
                <a:tc>
                  <a:txBody>
                    <a:bodyPr/>
                    <a:lstStyle/>
                    <a:p>
                      <a:pPr algn="r" fontAlgn="b"/>
                      <a:r>
                        <a:rPr lang="nl-NL" sz="1000" u="none" strike="noStrike">
                          <a:effectLst/>
                        </a:rPr>
                        <a:t> €     113.095 </a:t>
                      </a:r>
                      <a:endParaRPr lang="nl-NL" sz="1000" b="0" i="0"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a:effectLst/>
                        </a:rPr>
                        <a:t>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Sociale wijkteams/dorpsnetwerk (diverse partijen)</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a:effectLst/>
                        </a:rPr>
                        <a:t> €       56.547 </a:t>
                      </a:r>
                      <a:endParaRPr lang="nl-NL" sz="1000" b="0" i="0" u="none" strike="noStrike">
                        <a:effectLst/>
                        <a:latin typeface="Arial" panose="020B0604020202020204" pitchFamily="34" charset="0"/>
                      </a:endParaRPr>
                    </a:p>
                  </a:txBody>
                  <a:tcPr marL="9525" marR="9525" marT="9525" marB="0" anchor="b"/>
                </a:tc>
                <a:tc>
                  <a:txBody>
                    <a:bodyPr/>
                    <a:lstStyle/>
                    <a:p>
                      <a:pPr algn="r" fontAlgn="b"/>
                      <a:r>
                        <a:rPr lang="nl-NL" sz="1000" u="none" strike="noStrike">
                          <a:effectLst/>
                        </a:rPr>
                        <a:t> €       56.547 </a:t>
                      </a:r>
                      <a:endParaRPr lang="nl-NL" sz="1000" b="0" i="0"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a:effectLst/>
                        </a:rPr>
                        <a:t>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Vrijwilligersbudget (SWA)</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a:effectLst/>
                        </a:rPr>
                        <a:t> €       20.400 </a:t>
                      </a:r>
                      <a:endParaRPr lang="nl-NL" sz="1000" b="0" i="0" u="none" strike="noStrike">
                        <a:effectLst/>
                        <a:latin typeface="Arial" panose="020B0604020202020204" pitchFamily="34" charset="0"/>
                      </a:endParaRPr>
                    </a:p>
                  </a:txBody>
                  <a:tcPr marL="9525" marR="9525" marT="9525" marB="0" anchor="b"/>
                </a:tc>
                <a:tc>
                  <a:txBody>
                    <a:bodyPr/>
                    <a:lstStyle/>
                    <a:p>
                      <a:pPr algn="r" fontAlgn="b"/>
                      <a:r>
                        <a:rPr lang="nl-NL" sz="1000" u="none" strike="noStrike">
                          <a:effectLst/>
                        </a:rPr>
                        <a:t> €       20.400 </a:t>
                      </a:r>
                      <a:endParaRPr lang="nl-NL" sz="1000" b="0" i="0"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a:effectLst/>
                        </a:rPr>
                        <a:t>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a:effectLst/>
                        </a:rPr>
                        <a:t>Cliëntondersteuning (Vivenz)</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a:effectLst/>
                        </a:rPr>
                        <a:t> €      217.142 </a:t>
                      </a:r>
                      <a:endParaRPr lang="nl-NL" sz="1000" b="0" i="0" u="none" strike="noStrike">
                        <a:effectLst/>
                        <a:latin typeface="Arial" panose="020B0604020202020204" pitchFamily="34" charset="0"/>
                      </a:endParaRPr>
                    </a:p>
                  </a:txBody>
                  <a:tcPr marL="9525" marR="9525" marT="9525" marB="0" anchor="b"/>
                </a:tc>
                <a:tc>
                  <a:txBody>
                    <a:bodyPr/>
                    <a:lstStyle/>
                    <a:p>
                      <a:pPr algn="r" fontAlgn="b"/>
                      <a:r>
                        <a:rPr lang="nl-NL" sz="1000" u="none" strike="noStrike">
                          <a:effectLst/>
                        </a:rPr>
                        <a:t> €     217.142 </a:t>
                      </a:r>
                      <a:endParaRPr lang="nl-NL" sz="1000" b="0" i="0" u="none" strike="noStrike">
                        <a:effectLst/>
                        <a:latin typeface="Arial" panose="020B0604020202020204" pitchFamily="34" charset="0"/>
                      </a:endParaRPr>
                    </a:p>
                  </a:txBody>
                  <a:tcPr marL="9525" marR="9525" marT="9525" marB="0" anchor="b"/>
                </a:tc>
              </a:tr>
              <a:tr h="204651">
                <a:tc>
                  <a:txBody>
                    <a:bodyPr/>
                    <a:lstStyle/>
                    <a:p>
                      <a:pPr algn="l" fontAlgn="b"/>
                      <a:r>
                        <a:rPr lang="nl-NL" sz="1000" u="none" strike="noStrike">
                          <a:effectLst/>
                        </a:rPr>
                        <a:t>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a:effectLst/>
                        </a:rPr>
                        <a:t>Inloop GGZ (Yulius) </a:t>
                      </a:r>
                      <a:endParaRPr lang="nl-NL" sz="1000" b="0" i="0" u="none" strike="noStrike">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 €       45.238 </a:t>
                      </a:r>
                      <a:endParaRPr lang="nl-NL" sz="1000" b="0" i="0" u="none" strike="noStrike" dirty="0">
                        <a:effectLst/>
                        <a:latin typeface="Arial" panose="020B0604020202020204" pitchFamily="34" charset="0"/>
                      </a:endParaRPr>
                    </a:p>
                  </a:txBody>
                  <a:tcPr marL="9525" marR="9525" marT="9525" marB="0" anchor="b"/>
                </a:tc>
                <a:tc>
                  <a:txBody>
                    <a:bodyPr/>
                    <a:lstStyle/>
                    <a:p>
                      <a:pPr algn="r" fontAlgn="b"/>
                      <a:r>
                        <a:rPr lang="nl-NL" sz="1000" u="none" strike="noStrike" dirty="0">
                          <a:effectLst/>
                        </a:rPr>
                        <a:t> €       43.000 </a:t>
                      </a:r>
                      <a:endParaRPr lang="nl-NL" sz="1000" b="0" i="0" u="none" strike="noStrike" dirty="0">
                        <a:effectLst/>
                        <a:latin typeface="Arial" panose="020B0604020202020204" pitchFamily="34" charset="0"/>
                      </a:endParaRPr>
                    </a:p>
                  </a:txBody>
                  <a:tcPr marL="9525" marR="9525" marT="9525" marB="0" anchor="b"/>
                </a:tc>
              </a:tr>
              <a:tr h="204651">
                <a:tc>
                  <a:txBody>
                    <a:bodyPr/>
                    <a:lstStyle/>
                    <a:p>
                      <a:pPr algn="l" fontAlgn="b"/>
                      <a:r>
                        <a:rPr lang="nl-NL" sz="1000" u="none" strike="noStrike" dirty="0">
                          <a:effectLst/>
                        </a:rPr>
                        <a:t> </a:t>
                      </a:r>
                      <a:endParaRPr lang="nl-NL" sz="1000" b="0" i="0" u="none" strike="noStrike" dirty="0">
                        <a:effectLst/>
                        <a:latin typeface="Arial" panose="020B0604020202020204" pitchFamily="34" charset="0"/>
                      </a:endParaRPr>
                    </a:p>
                  </a:txBody>
                  <a:tcPr marL="9525" marR="9525" marT="9525" marB="0" anchor="b"/>
                </a:tc>
                <a:tc>
                  <a:txBody>
                    <a:bodyPr/>
                    <a:lstStyle/>
                    <a:p>
                      <a:pPr algn="l" fontAlgn="b"/>
                      <a:r>
                        <a:rPr lang="nl-NL" sz="1000" b="1" u="none" strike="noStrike" dirty="0">
                          <a:effectLst/>
                        </a:rPr>
                        <a:t>Totaal algemene voorzieningen </a:t>
                      </a:r>
                      <a:r>
                        <a:rPr lang="nl-NL" sz="1000" b="1" u="none" strike="noStrike" dirty="0" smtClean="0">
                          <a:effectLst/>
                        </a:rPr>
                        <a:t>Wmo</a:t>
                      </a:r>
                      <a:endParaRPr lang="nl-NL" sz="1000" b="1" i="0" u="none" strike="noStrike" dirty="0">
                        <a:effectLst/>
                        <a:latin typeface="Arial" panose="020B0604020202020204" pitchFamily="34" charset="0"/>
                      </a:endParaRPr>
                    </a:p>
                  </a:txBody>
                  <a:tcPr marL="9525" marR="9525" marT="9525" marB="0" anchor="b"/>
                </a:tc>
                <a:tc>
                  <a:txBody>
                    <a:bodyPr/>
                    <a:lstStyle/>
                    <a:p>
                      <a:pPr algn="l" fontAlgn="b"/>
                      <a:r>
                        <a:rPr lang="nl-NL" sz="1000" u="none" strike="noStrike" dirty="0">
                          <a:effectLst/>
                        </a:rPr>
                        <a:t> </a:t>
                      </a:r>
                      <a:r>
                        <a:rPr lang="nl-NL" sz="1000" b="1" u="none" strike="noStrike" dirty="0">
                          <a:effectLst/>
                        </a:rPr>
                        <a:t>€      595.699 </a:t>
                      </a:r>
                      <a:endParaRPr lang="nl-NL" sz="1000" b="1" i="0" u="none" strike="noStrike" dirty="0">
                        <a:effectLst/>
                        <a:latin typeface="Arial" panose="020B0604020202020204" pitchFamily="34" charset="0"/>
                      </a:endParaRPr>
                    </a:p>
                  </a:txBody>
                  <a:tcPr marL="9525" marR="9525" marT="9525" marB="0" anchor="b"/>
                </a:tc>
                <a:tc>
                  <a:txBody>
                    <a:bodyPr/>
                    <a:lstStyle/>
                    <a:p>
                      <a:pPr algn="r" fontAlgn="b"/>
                      <a:r>
                        <a:rPr lang="nl-NL" sz="1000" u="none" strike="noStrike" dirty="0">
                          <a:effectLst/>
                        </a:rPr>
                        <a:t> </a:t>
                      </a:r>
                      <a:r>
                        <a:rPr lang="nl-NL" sz="1000" b="1" u="none" strike="noStrike" dirty="0">
                          <a:effectLst/>
                        </a:rPr>
                        <a:t>€     522.471 </a:t>
                      </a:r>
                      <a:endParaRPr lang="nl-NL" sz="1000" b="1"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81963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6"/>
            <a:ext cx="10515600" cy="497024"/>
          </a:xfrm>
        </p:spPr>
        <p:txBody>
          <a:bodyPr>
            <a:normAutofit/>
          </a:bodyPr>
          <a:lstStyle/>
          <a:p>
            <a:r>
              <a:rPr lang="nl-NL" sz="2400" dirty="0" smtClean="0">
                <a:solidFill>
                  <a:srgbClr val="002060"/>
                </a:solidFill>
                <a:latin typeface="Arial" panose="020B0604020202020204" pitchFamily="34" charset="0"/>
                <a:cs typeface="Arial" panose="020B0604020202020204" pitchFamily="34" charset="0"/>
              </a:rPr>
              <a:t>Belangrijkste bevindingen uit de evaluatie</a:t>
            </a:r>
            <a:endParaRPr lang="nl-NL" sz="2400" dirty="0">
              <a:solidFill>
                <a:srgbClr val="002060"/>
              </a:solidFill>
              <a:latin typeface="Arial" panose="020B0604020202020204" pitchFamily="34" charset="0"/>
              <a:cs typeface="Arial" panose="020B0604020202020204" pitchFamily="34" charset="0"/>
            </a:endParaRPr>
          </a:p>
        </p:txBody>
      </p:sp>
      <p:sp>
        <p:nvSpPr>
          <p:cNvPr id="6" name="Tijdelijke aanduiding voor inhoud 5"/>
          <p:cNvSpPr>
            <a:spLocks noGrp="1"/>
          </p:cNvSpPr>
          <p:nvPr>
            <p:ph sz="half" idx="1"/>
          </p:nvPr>
        </p:nvSpPr>
        <p:spPr>
          <a:xfrm>
            <a:off x="838200" y="1018903"/>
            <a:ext cx="5181600" cy="5158060"/>
          </a:xfrm>
        </p:spPr>
        <p:txBody>
          <a:bodyPr>
            <a:normAutofit fontScale="92500" lnSpcReduction="10000"/>
          </a:bodyPr>
          <a:lstStyle/>
          <a:p>
            <a:pPr marL="0" indent="0">
              <a:buNone/>
            </a:pPr>
            <a:r>
              <a:rPr lang="nl-NL" sz="1600" b="1" i="1" dirty="0" smtClean="0">
                <a:solidFill>
                  <a:srgbClr val="00B050"/>
                </a:solidFill>
                <a:latin typeface="Arial" panose="020B0604020202020204" pitchFamily="34" charset="0"/>
                <a:cs typeface="Arial" panose="020B0604020202020204" pitchFamily="34" charset="0"/>
              </a:rPr>
              <a:t>Wat gaat goed:</a:t>
            </a:r>
          </a:p>
          <a:p>
            <a:r>
              <a:rPr lang="nl-NL" sz="1600" dirty="0">
                <a:latin typeface="Arial" panose="020B0604020202020204" pitchFamily="34" charset="0"/>
                <a:cs typeface="Arial" panose="020B0604020202020204" pitchFamily="34" charset="0"/>
              </a:rPr>
              <a:t>Samenwerking en gebruik Alblasserdamse HulpApp binnen Sociaal Platform</a:t>
            </a:r>
          </a:p>
          <a:p>
            <a:r>
              <a:rPr lang="nl-NL" sz="1600" dirty="0">
                <a:latin typeface="Arial" panose="020B0604020202020204" pitchFamily="34" charset="0"/>
                <a:cs typeface="Arial" panose="020B0604020202020204" pitchFamily="34" charset="0"/>
              </a:rPr>
              <a:t>ParticiPand als broedplaats voor maatschappelijke ondernemers: o.a. Helpende Handen, E-wheels, </a:t>
            </a:r>
            <a:r>
              <a:rPr lang="nl-NL" sz="1600" dirty="0" err="1">
                <a:latin typeface="Arial" panose="020B0604020202020204" pitchFamily="34" charset="0"/>
                <a:cs typeface="Arial" panose="020B0604020202020204" pitchFamily="34" charset="0"/>
              </a:rPr>
              <a:t>Repairshop</a:t>
            </a:r>
            <a:r>
              <a:rPr lang="nl-NL" sz="1600" dirty="0">
                <a:latin typeface="Arial" panose="020B0604020202020204" pitchFamily="34" charset="0"/>
                <a:cs typeface="Arial" panose="020B0604020202020204" pitchFamily="34" charset="0"/>
              </a:rPr>
              <a:t>, WoonCadans, Inloop GGZ</a:t>
            </a:r>
          </a:p>
          <a:p>
            <a:r>
              <a:rPr lang="nl-NL" sz="1600" dirty="0">
                <a:latin typeface="Arial" panose="020B0604020202020204" pitchFamily="34" charset="0"/>
                <a:cs typeface="Arial" panose="020B0604020202020204" pitchFamily="34" charset="0"/>
              </a:rPr>
              <a:t>Goede professionals bij organisaties als Waardeburgh, Rivas, Smile, Yulius, SWA en Smile</a:t>
            </a:r>
          </a:p>
          <a:p>
            <a:r>
              <a:rPr lang="nl-NL" sz="1600" dirty="0">
                <a:latin typeface="Arial" panose="020B0604020202020204" pitchFamily="34" charset="0"/>
                <a:cs typeface="Arial" panose="020B0604020202020204" pitchFamily="34" charset="0"/>
              </a:rPr>
              <a:t>Goede samenwerking binnen werkgroepen als mantelzorgondersteuning en Financiën</a:t>
            </a:r>
          </a:p>
          <a:p>
            <a:r>
              <a:rPr lang="nl-NL" sz="1600" dirty="0">
                <a:latin typeface="Arial" panose="020B0604020202020204" pitchFamily="34" charset="0"/>
                <a:cs typeface="Arial" panose="020B0604020202020204" pitchFamily="34" charset="0"/>
              </a:rPr>
              <a:t>Activiteiten, informatie en ontmoeting binnen: MFC Maasplein, Alblashof, Landvast, ParticiPand en Bibliotheek</a:t>
            </a:r>
          </a:p>
          <a:p>
            <a:r>
              <a:rPr lang="nl-NL" sz="1600" dirty="0">
                <a:latin typeface="Arial" panose="020B0604020202020204" pitchFamily="34" charset="0"/>
                <a:cs typeface="Arial" panose="020B0604020202020204" pitchFamily="34" charset="0"/>
              </a:rPr>
              <a:t>Betrokken gemeentebestuur</a:t>
            </a:r>
          </a:p>
          <a:p>
            <a:r>
              <a:rPr lang="nl-NL" sz="1600" dirty="0">
                <a:latin typeface="Arial" panose="020B0604020202020204" pitchFamily="34" charset="0"/>
                <a:cs typeface="Arial" panose="020B0604020202020204" pitchFamily="34" charset="0"/>
              </a:rPr>
              <a:t>Hart in Alblasserdam klopt: veel burgers worden bereikt, veel actieve vrijwilligers (verenigingen en kerken) ook op thema’s als eenzaamheid en </a:t>
            </a:r>
            <a:r>
              <a:rPr lang="nl-NL" sz="1600" dirty="0" err="1">
                <a:latin typeface="Arial" panose="020B0604020202020204" pitchFamily="34" charset="0"/>
                <a:cs typeface="Arial" panose="020B0604020202020204" pitchFamily="34" charset="0"/>
              </a:rPr>
              <a:t>KomErbij</a:t>
            </a:r>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Onderzoek Wmo-adviesraad: behoefte aan mantelzorgondersteuning/respijtzorg en meer bekendheid cliëntondersteuning</a:t>
            </a:r>
          </a:p>
          <a:p>
            <a:r>
              <a:rPr lang="nl-NL" sz="1600" dirty="0">
                <a:latin typeface="Arial" panose="020B0604020202020204" pitchFamily="34" charset="0"/>
                <a:cs typeface="Arial" panose="020B0604020202020204" pitchFamily="34" charset="0"/>
              </a:rPr>
              <a:t>Waardering partners op samenwerking 7,4</a:t>
            </a:r>
          </a:p>
          <a:p>
            <a:endParaRPr lang="nl-NL" sz="1600" dirty="0">
              <a:latin typeface="Arial" panose="020B0604020202020204" pitchFamily="34" charset="0"/>
              <a:cs typeface="Arial" panose="020B0604020202020204" pitchFamily="34" charset="0"/>
            </a:endParaRPr>
          </a:p>
        </p:txBody>
      </p:sp>
      <p:sp>
        <p:nvSpPr>
          <p:cNvPr id="7" name="Tijdelijke aanduiding voor inhoud 6"/>
          <p:cNvSpPr>
            <a:spLocks noGrp="1"/>
          </p:cNvSpPr>
          <p:nvPr>
            <p:ph sz="half" idx="2"/>
          </p:nvPr>
        </p:nvSpPr>
        <p:spPr>
          <a:xfrm>
            <a:off x="6172200" y="1018903"/>
            <a:ext cx="5181600" cy="5158060"/>
          </a:xfrm>
        </p:spPr>
        <p:txBody>
          <a:bodyPr>
            <a:normAutofit fontScale="92500" lnSpcReduction="10000"/>
          </a:bodyPr>
          <a:lstStyle/>
          <a:p>
            <a:pPr marL="0" indent="0">
              <a:buNone/>
            </a:pPr>
            <a:r>
              <a:rPr lang="nl-NL" sz="1600" b="1" i="1" dirty="0" smtClean="0">
                <a:solidFill>
                  <a:srgbClr val="FF0000"/>
                </a:solidFill>
                <a:latin typeface="Arial" panose="020B0604020202020204" pitchFamily="34" charset="0"/>
                <a:cs typeface="Arial" panose="020B0604020202020204" pitchFamily="34" charset="0"/>
              </a:rPr>
              <a:t>Wat kan beter:</a:t>
            </a:r>
          </a:p>
          <a:p>
            <a:r>
              <a:rPr lang="nl-NL" sz="1600" dirty="0">
                <a:latin typeface="Arial" panose="020B0604020202020204" pitchFamily="34" charset="0"/>
                <a:cs typeface="Arial" panose="020B0604020202020204" pitchFamily="34" charset="0"/>
              </a:rPr>
              <a:t>Samenwerking met huisartsen</a:t>
            </a:r>
          </a:p>
          <a:p>
            <a:r>
              <a:rPr lang="nl-NL" sz="1600" dirty="0" smtClean="0">
                <a:latin typeface="Arial" panose="020B0604020202020204" pitchFamily="34" charset="0"/>
                <a:cs typeface="Arial" panose="020B0604020202020204" pitchFamily="34" charset="0"/>
              </a:rPr>
              <a:t>Armoede </a:t>
            </a:r>
            <a:r>
              <a:rPr lang="nl-NL" sz="1600" dirty="0">
                <a:latin typeface="Arial" panose="020B0604020202020204" pitchFamily="34" charset="0"/>
                <a:cs typeface="Arial" panose="020B0604020202020204" pitchFamily="34" charset="0"/>
              </a:rPr>
              <a:t>bestrijden</a:t>
            </a:r>
          </a:p>
          <a:p>
            <a:r>
              <a:rPr lang="nl-NL" sz="1600" dirty="0">
                <a:latin typeface="Arial" panose="020B0604020202020204" pitchFamily="34" charset="0"/>
                <a:cs typeface="Arial" panose="020B0604020202020204" pitchFamily="34" charset="0"/>
              </a:rPr>
              <a:t>Drempels voor kwetsbare inwoners verlagen (vooral door bekendheid)</a:t>
            </a:r>
          </a:p>
          <a:p>
            <a:r>
              <a:rPr lang="nl-NL" sz="1600" dirty="0">
                <a:latin typeface="Arial" panose="020B0604020202020204" pitchFamily="34" charset="0"/>
                <a:cs typeface="Arial" panose="020B0604020202020204" pitchFamily="34" charset="0"/>
              </a:rPr>
              <a:t>Locaties ontwikkelen: dorpswinkel en </a:t>
            </a:r>
            <a:r>
              <a:rPr lang="nl-NL" sz="1600" dirty="0" smtClean="0">
                <a:latin typeface="Arial" panose="020B0604020202020204" pitchFamily="34" charset="0"/>
                <a:cs typeface="Arial" panose="020B0604020202020204" pitchFamily="34" charset="0"/>
              </a:rPr>
              <a:t>een verbouwd </a:t>
            </a:r>
            <a:r>
              <a:rPr lang="nl-NL" sz="1600" dirty="0">
                <a:latin typeface="Arial" panose="020B0604020202020204" pitchFamily="34" charset="0"/>
                <a:cs typeface="Arial" panose="020B0604020202020204" pitchFamily="34" charset="0"/>
              </a:rPr>
              <a:t>gemeentehuis</a:t>
            </a:r>
          </a:p>
          <a:p>
            <a:r>
              <a:rPr lang="nl-NL" sz="1600" dirty="0">
                <a:latin typeface="Arial" panose="020B0604020202020204" pitchFamily="34" charset="0"/>
                <a:cs typeface="Arial" panose="020B0604020202020204" pitchFamily="34" charset="0"/>
              </a:rPr>
              <a:t>Aandachtsgebieden/doelgroepen: </a:t>
            </a:r>
            <a:r>
              <a:rPr lang="nl-NL" sz="1600" dirty="0" err="1" smtClean="0">
                <a:latin typeface="Arial" panose="020B0604020202020204" pitchFamily="34" charset="0"/>
                <a:cs typeface="Arial" panose="020B0604020202020204" pitchFamily="34" charset="0"/>
              </a:rPr>
              <a:t>multiproblem-gezinnen</a:t>
            </a:r>
            <a:r>
              <a:rPr lang="nl-NL" sz="1600" dirty="0">
                <a:latin typeface="Arial" panose="020B0604020202020204" pitchFamily="34" charset="0"/>
                <a:cs typeface="Arial" panose="020B0604020202020204" pitchFamily="34" charset="0"/>
              </a:rPr>
              <a:t>, mensen met schulden, inzet vrijwilligers, advisering ouderen, chronisch zieken en mensen met beperking, mensen met een andere </a:t>
            </a:r>
            <a:r>
              <a:rPr lang="nl-NL" sz="1600" dirty="0" smtClean="0">
                <a:latin typeface="Arial" panose="020B0604020202020204" pitchFamily="34" charset="0"/>
                <a:cs typeface="Arial" panose="020B0604020202020204" pitchFamily="34" charset="0"/>
              </a:rPr>
              <a:t>cultuur</a:t>
            </a:r>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Mantelzorg nieuwe stijl: de juiste zorg naar de juiste persoon</a:t>
            </a:r>
          </a:p>
          <a:p>
            <a:r>
              <a:rPr lang="nl-NL" sz="1600" dirty="0">
                <a:latin typeface="Arial" panose="020B0604020202020204" pitchFamily="34" charset="0"/>
                <a:cs typeface="Arial" panose="020B0604020202020204" pitchFamily="34" charset="0"/>
              </a:rPr>
              <a:t>Ondersteuning van kwetsbare inwoners (waaronder ouderen): langer en beschermd thuis, eenzaamheid, financiën, (val)preventie</a:t>
            </a:r>
          </a:p>
          <a:p>
            <a:pPr lvl="0"/>
            <a:r>
              <a:rPr lang="nl-NL" sz="1600" dirty="0" smtClean="0">
                <a:latin typeface="Arial" panose="020B0604020202020204" pitchFamily="34" charset="0"/>
                <a:cs typeface="Arial" panose="020B0604020202020204" pitchFamily="34" charset="0"/>
              </a:rPr>
              <a:t>Aandacht voor en samenwerking (huisartsen/POH en dorpsnetwerk) rondom mensen met een GGZ-achter-grond.</a:t>
            </a:r>
            <a:endParaRPr lang="nl-NL" sz="1600" dirty="0">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86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rgbClr val="002060"/>
                </a:solidFill>
                <a:latin typeface="Arial" panose="020B0604020202020204" pitchFamily="34" charset="0"/>
                <a:cs typeface="Arial" panose="020B0604020202020204" pitchFamily="34" charset="0"/>
              </a:rPr>
              <a:t>Conclusies:</a:t>
            </a:r>
            <a:endParaRPr lang="nl-NL" sz="3200" dirty="0">
              <a:solidFill>
                <a:srgbClr val="002060"/>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838200" y="1410789"/>
            <a:ext cx="10515600" cy="4766174"/>
          </a:xfrm>
        </p:spPr>
        <p:txBody>
          <a:bodyPr>
            <a:normAutofit fontScale="92500" lnSpcReduction="10000"/>
          </a:bodyPr>
          <a:lstStyle/>
          <a:p>
            <a:r>
              <a:rPr lang="nl-NL" sz="2000" dirty="0" smtClean="0">
                <a:latin typeface="Arial" panose="020B0604020202020204" pitchFamily="34" charset="0"/>
                <a:cs typeface="Arial" panose="020B0604020202020204" pitchFamily="34" charset="0"/>
              </a:rPr>
              <a:t>Er gaat veel goed in Alblasserdam, maar we willen en het kan nog beter (accenten)</a:t>
            </a:r>
          </a:p>
          <a:p>
            <a:r>
              <a:rPr lang="nl-NL" sz="2000" dirty="0" smtClean="0">
                <a:latin typeface="Arial" panose="020B0604020202020204" pitchFamily="34" charset="0"/>
                <a:cs typeface="Arial" panose="020B0604020202020204" pitchFamily="34" charset="0"/>
              </a:rPr>
              <a:t>Beter </a:t>
            </a:r>
            <a:r>
              <a:rPr lang="nl-NL" sz="2000" i="1" dirty="0" smtClean="0">
                <a:solidFill>
                  <a:srgbClr val="7030A0"/>
                </a:solidFill>
                <a:latin typeface="Arial" panose="020B0604020202020204" pitchFamily="34" charset="0"/>
                <a:cs typeface="Arial" panose="020B0604020202020204" pitchFamily="34" charset="0"/>
              </a:rPr>
              <a:t>samenwerken binnen het dorpsnetwerk</a:t>
            </a:r>
            <a:r>
              <a:rPr lang="nl-NL" sz="2000" dirty="0" smtClean="0">
                <a:latin typeface="Arial" panose="020B0604020202020204" pitchFamily="34" charset="0"/>
                <a:cs typeface="Arial" panose="020B0604020202020204" pitchFamily="34" charset="0"/>
              </a:rPr>
              <a:t> (zowel formeel als informeel) werkt alleen als de context goed is: win-win en duidelijk eigenaarschap</a:t>
            </a:r>
          </a:p>
          <a:p>
            <a:r>
              <a:rPr lang="nl-NL" sz="2000" dirty="0" smtClean="0">
                <a:latin typeface="Arial" panose="020B0604020202020204" pitchFamily="34" charset="0"/>
                <a:cs typeface="Arial" panose="020B0604020202020204" pitchFamily="34" charset="0"/>
              </a:rPr>
              <a:t>Wat goed gaat koesteren en behouden en andere zaken doorontwikkelen</a:t>
            </a:r>
          </a:p>
          <a:p>
            <a:r>
              <a:rPr lang="nl-NL" sz="2000" dirty="0" smtClean="0">
                <a:latin typeface="Arial" panose="020B0604020202020204" pitchFamily="34" charset="0"/>
                <a:cs typeface="Arial" panose="020B0604020202020204" pitchFamily="34" charset="0"/>
              </a:rPr>
              <a:t>Vraagt om een nieuw denkkader: niet systeemwereld (gemeente) maar </a:t>
            </a:r>
            <a:r>
              <a:rPr lang="nl-NL" sz="2000" i="1" dirty="0" smtClean="0">
                <a:solidFill>
                  <a:srgbClr val="00B050"/>
                </a:solidFill>
                <a:latin typeface="Arial" panose="020B0604020202020204" pitchFamily="34" charset="0"/>
                <a:cs typeface="Arial" panose="020B0604020202020204" pitchFamily="34" charset="0"/>
              </a:rPr>
              <a:t>leefwereld</a:t>
            </a:r>
            <a:r>
              <a:rPr lang="nl-NL" sz="2000" dirty="0" smtClean="0">
                <a:latin typeface="Arial" panose="020B0604020202020204" pitchFamily="34" charset="0"/>
                <a:cs typeface="Arial" panose="020B0604020202020204" pitchFamily="34" charset="0"/>
              </a:rPr>
              <a:t> (inwoners) als uitgangspunt</a:t>
            </a:r>
          </a:p>
          <a:p>
            <a:r>
              <a:rPr lang="nl-NL" sz="2000" i="1" dirty="0" smtClean="0">
                <a:solidFill>
                  <a:srgbClr val="FF0000"/>
                </a:solidFill>
                <a:latin typeface="Arial" panose="020B0604020202020204" pitchFamily="34" charset="0"/>
                <a:cs typeface="Arial" panose="020B0604020202020204" pitchFamily="34" charset="0"/>
              </a:rPr>
              <a:t>Ruimte bieden aan actieve inwoners</a:t>
            </a:r>
            <a:r>
              <a:rPr lang="nl-NL" sz="2000" dirty="0" smtClean="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vrijwilligers, </a:t>
            </a:r>
            <a:r>
              <a:rPr lang="nl-NL" sz="2000" dirty="0" smtClean="0">
                <a:latin typeface="Arial" panose="020B0604020202020204" pitchFamily="34" charset="0"/>
                <a:cs typeface="Arial" panose="020B0604020202020204" pitchFamily="34" charset="0"/>
              </a:rPr>
              <a:t>professionals en sociaal </a:t>
            </a:r>
            <a:r>
              <a:rPr lang="nl-NL" sz="2000" dirty="0">
                <a:latin typeface="Arial" panose="020B0604020202020204" pitchFamily="34" charset="0"/>
                <a:cs typeface="Arial" panose="020B0604020202020204" pitchFamily="34" charset="0"/>
              </a:rPr>
              <a:t>ondernemerschap </a:t>
            </a:r>
            <a:r>
              <a:rPr lang="nl-NL" sz="2000" dirty="0" smtClean="0">
                <a:latin typeface="Arial" panose="020B0604020202020204" pitchFamily="34" charset="0"/>
                <a:cs typeface="Arial" panose="020B0604020202020204" pitchFamily="34" charset="0"/>
              </a:rPr>
              <a:t>bevorderen (ook door SWA</a:t>
            </a:r>
            <a:r>
              <a:rPr lang="nl-NL" sz="2000" dirty="0">
                <a:latin typeface="Arial" panose="020B0604020202020204" pitchFamily="34" charset="0"/>
                <a:cs typeface="Arial" panose="020B0604020202020204" pitchFamily="34" charset="0"/>
              </a:rPr>
              <a:t>)</a:t>
            </a:r>
          </a:p>
          <a:p>
            <a:r>
              <a:rPr lang="nl-NL" sz="2000" i="1" dirty="0" smtClean="0">
                <a:solidFill>
                  <a:srgbClr val="0070C0"/>
                </a:solidFill>
                <a:latin typeface="Arial" panose="020B0604020202020204" pitchFamily="34" charset="0"/>
                <a:cs typeface="Arial" panose="020B0604020202020204" pitchFamily="34" charset="0"/>
              </a:rPr>
              <a:t>Locaties beter benutten</a:t>
            </a:r>
            <a:r>
              <a:rPr lang="nl-NL" sz="2000" dirty="0" smtClean="0">
                <a:latin typeface="Arial" panose="020B0604020202020204" pitchFamily="34" charset="0"/>
                <a:cs typeface="Arial" panose="020B0604020202020204" pitchFamily="34" charset="0"/>
              </a:rPr>
              <a:t>: het bieden van ruimte </a:t>
            </a:r>
            <a:r>
              <a:rPr lang="nl-NL" sz="2000" dirty="0">
                <a:latin typeface="Arial" panose="020B0604020202020204" pitchFamily="34" charset="0"/>
                <a:cs typeface="Arial" panose="020B0604020202020204" pitchFamily="34" charset="0"/>
              </a:rPr>
              <a:t>tot </a:t>
            </a:r>
            <a:r>
              <a:rPr lang="nl-NL" sz="2000" dirty="0" smtClean="0">
                <a:latin typeface="Arial" panose="020B0604020202020204" pitchFamily="34" charset="0"/>
                <a:cs typeface="Arial" panose="020B0604020202020204" pitchFamily="34" charset="0"/>
              </a:rPr>
              <a:t>samenwerking en ontmoeting</a:t>
            </a:r>
          </a:p>
          <a:p>
            <a:r>
              <a:rPr lang="nl-NL" sz="2000" i="1" dirty="0" smtClean="0">
                <a:solidFill>
                  <a:schemeClr val="accent2"/>
                </a:solidFill>
                <a:latin typeface="Arial" panose="020B0604020202020204" pitchFamily="34" charset="0"/>
                <a:cs typeface="Arial" panose="020B0604020202020204" pitchFamily="34" charset="0"/>
              </a:rPr>
              <a:t>Heldere en herhaalde communicatie</a:t>
            </a:r>
            <a:r>
              <a:rPr lang="nl-NL" sz="2000" dirty="0">
                <a:latin typeface="Arial" panose="020B0604020202020204" pitchFamily="34" charset="0"/>
                <a:cs typeface="Arial" panose="020B0604020202020204" pitchFamily="34" charset="0"/>
              </a:rPr>
              <a:t>: in woord en geschrift, meerdere kanalen. Mix van website(s), </a:t>
            </a:r>
            <a:r>
              <a:rPr lang="nl-NL" sz="2000" dirty="0" err="1">
                <a:latin typeface="Arial" panose="020B0604020202020204" pitchFamily="34" charset="0"/>
                <a:cs typeface="Arial" panose="020B0604020202020204" pitchFamily="34" charset="0"/>
              </a:rPr>
              <a:t>social</a:t>
            </a:r>
            <a:r>
              <a:rPr lang="nl-NL" sz="2000" dirty="0">
                <a:latin typeface="Arial" panose="020B0604020202020204" pitchFamily="34" charset="0"/>
                <a:cs typeface="Arial" panose="020B0604020202020204" pitchFamily="34" charset="0"/>
              </a:rPr>
              <a:t> media, Klaroen, Vonk, Kantlijn</a:t>
            </a:r>
          </a:p>
          <a:p>
            <a:r>
              <a:rPr lang="nl-NL" sz="2000" dirty="0">
                <a:latin typeface="Arial" panose="020B0604020202020204" pitchFamily="34" charset="0"/>
                <a:cs typeface="Arial" panose="020B0604020202020204" pitchFamily="34" charset="0"/>
              </a:rPr>
              <a:t>Netwerken en </a:t>
            </a:r>
            <a:r>
              <a:rPr lang="nl-NL" sz="2000" i="1" dirty="0">
                <a:solidFill>
                  <a:srgbClr val="7030A0"/>
                </a:solidFill>
                <a:latin typeface="Arial" panose="020B0604020202020204" pitchFamily="34" charset="0"/>
                <a:cs typeface="Arial" panose="020B0604020202020204" pitchFamily="34" charset="0"/>
              </a:rPr>
              <a:t>werkgroepen gebruiken als regie-instrument </a:t>
            </a:r>
            <a:r>
              <a:rPr lang="nl-NL" sz="2000" dirty="0">
                <a:latin typeface="Arial" panose="020B0604020202020204" pitchFamily="34" charset="0"/>
                <a:cs typeface="Arial" panose="020B0604020202020204" pitchFamily="34" charset="0"/>
              </a:rPr>
              <a:t>en </a:t>
            </a:r>
            <a:r>
              <a:rPr lang="nl-NL" sz="2000" dirty="0" smtClean="0">
                <a:latin typeface="Arial" panose="020B0604020202020204" pitchFamily="34" charset="0"/>
                <a:cs typeface="Arial" panose="020B0604020202020204" pitchFamily="34" charset="0"/>
              </a:rPr>
              <a:t>hierbij meer </a:t>
            </a:r>
            <a:r>
              <a:rPr lang="nl-NL" sz="2000" dirty="0">
                <a:latin typeface="Arial" panose="020B0604020202020204" pitchFamily="34" charset="0"/>
                <a:cs typeface="Arial" panose="020B0604020202020204" pitchFamily="34" charset="0"/>
              </a:rPr>
              <a:t>samenwerken op thema’s als mantelzorgondersteuning nieuwe stijl en </a:t>
            </a:r>
            <a:r>
              <a:rPr lang="nl-NL" sz="2000" dirty="0" smtClean="0">
                <a:latin typeface="Arial" panose="020B0604020202020204" pitchFamily="34" charset="0"/>
                <a:cs typeface="Arial" panose="020B0604020202020204" pitchFamily="34" charset="0"/>
              </a:rPr>
              <a:t>Financiën/armoedebeleid</a:t>
            </a:r>
            <a:endParaRPr lang="nl-NL" sz="2000" dirty="0">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Anders </a:t>
            </a:r>
            <a:r>
              <a:rPr lang="nl-NL" sz="2000" dirty="0">
                <a:latin typeface="Arial" panose="020B0604020202020204" pitchFamily="34" charset="0"/>
                <a:cs typeface="Arial" panose="020B0604020202020204" pitchFamily="34" charset="0"/>
              </a:rPr>
              <a:t>kijken naar </a:t>
            </a:r>
            <a:r>
              <a:rPr lang="nl-NL" sz="2000" i="1" dirty="0">
                <a:solidFill>
                  <a:srgbClr val="C00000"/>
                </a:solidFill>
                <a:latin typeface="Arial" panose="020B0604020202020204" pitchFamily="34" charset="0"/>
                <a:cs typeface="Arial" panose="020B0604020202020204" pitchFamily="34" charset="0"/>
              </a:rPr>
              <a:t>ambitie, regie en rollen (gemeente) </a:t>
            </a:r>
            <a:r>
              <a:rPr lang="nl-NL" sz="2000" dirty="0">
                <a:latin typeface="Arial" panose="020B0604020202020204" pitchFamily="34" charset="0"/>
                <a:cs typeface="Arial" panose="020B0604020202020204" pitchFamily="34" charset="0"/>
              </a:rPr>
              <a:t>en deze </a:t>
            </a:r>
            <a:r>
              <a:rPr lang="nl-NL" sz="2000" dirty="0" smtClean="0">
                <a:latin typeface="Arial" panose="020B0604020202020204" pitchFamily="34" charset="0"/>
                <a:cs typeface="Arial" panose="020B0604020202020204" pitchFamily="34" charset="0"/>
              </a:rPr>
              <a:t>communiceren; daarbij hoort een heldere opdracht vanuit de gemeente (wat) en uitwerking (hoe) door netwerkpartners</a:t>
            </a:r>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pPr marL="0" indent="0">
              <a:buNone/>
            </a:pPr>
            <a:endParaRPr lang="nl-NL" dirty="0" smtClean="0"/>
          </a:p>
          <a:p>
            <a:endParaRPr lang="nl-NL" dirty="0"/>
          </a:p>
        </p:txBody>
      </p:sp>
    </p:spTree>
    <p:extLst>
      <p:ext uri="{BB962C8B-B14F-4D97-AF65-F5344CB8AC3E}">
        <p14:creationId xmlns:p14="http://schemas.microsoft.com/office/powerpoint/2010/main" val="46854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solidFill>
                  <a:srgbClr val="002060"/>
                </a:solidFill>
                <a:latin typeface="Arial" panose="020B0604020202020204" pitchFamily="34" charset="0"/>
                <a:cs typeface="Arial" panose="020B0604020202020204" pitchFamily="34" charset="0"/>
              </a:rPr>
              <a:t>Innovatie en ambities op basis van de leefwereld</a:t>
            </a:r>
            <a:endParaRPr lang="nl-NL" sz="2400" dirty="0">
              <a:solidFill>
                <a:srgbClr val="002060"/>
              </a:solidFill>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sz="half" idx="1"/>
          </p:nvPr>
        </p:nvPicPr>
        <p:blipFill>
          <a:blip r:embed="rId3"/>
          <a:stretch>
            <a:fillRect/>
          </a:stretch>
        </p:blipFill>
        <p:spPr>
          <a:xfrm>
            <a:off x="838200" y="1628505"/>
            <a:ext cx="2392680" cy="1846833"/>
          </a:xfrm>
          <a:prstGeom prst="rect">
            <a:avLst/>
          </a:prstGeom>
        </p:spPr>
      </p:pic>
      <p:sp>
        <p:nvSpPr>
          <p:cNvPr id="3" name="Tijdelijke aanduiding voor inhoud 2"/>
          <p:cNvSpPr>
            <a:spLocks noGrp="1"/>
          </p:cNvSpPr>
          <p:nvPr>
            <p:ph sz="half" idx="2"/>
          </p:nvPr>
        </p:nvSpPr>
        <p:spPr>
          <a:xfrm>
            <a:off x="5852160" y="1690688"/>
            <a:ext cx="5756485" cy="4548458"/>
          </a:xfrm>
        </p:spPr>
        <p:txBody>
          <a:bodyPr>
            <a:normAutofit lnSpcReduction="10000"/>
          </a:bodyPr>
          <a:lstStyle/>
          <a:p>
            <a:r>
              <a:rPr lang="nl-NL" sz="1600" dirty="0" smtClean="0">
                <a:solidFill>
                  <a:srgbClr val="FF0000"/>
                </a:solidFill>
                <a:latin typeface="Arial" panose="020B0604020202020204" pitchFamily="34" charset="0"/>
                <a:cs typeface="Arial" panose="020B0604020202020204" pitchFamily="34" charset="0"/>
              </a:rPr>
              <a:t>Noodzaak: </a:t>
            </a:r>
            <a:r>
              <a:rPr lang="nl-NL" sz="1600" dirty="0" smtClean="0">
                <a:latin typeface="Arial" panose="020B0604020202020204" pitchFamily="34" charset="0"/>
                <a:cs typeface="Arial" panose="020B0604020202020204" pitchFamily="34" charset="0"/>
              </a:rPr>
              <a:t>activiteiten die we doen omdat het een wettelijke verplichting (Wmo) betreft of omdat we dit een belangrijk beleidsuitgangspunt vinden (bijv. vangnet voor kwetsbare inwoners). Als we het niet zouden doen dreigen mensen buiten de boot te vallen.</a:t>
            </a:r>
          </a:p>
          <a:p>
            <a:r>
              <a:rPr lang="nl-NL" sz="1600" dirty="0" smtClean="0">
                <a:solidFill>
                  <a:srgbClr val="FF0000"/>
                </a:solidFill>
                <a:latin typeface="Arial" panose="020B0604020202020204" pitchFamily="34" charset="0"/>
                <a:cs typeface="Arial" panose="020B0604020202020204" pitchFamily="34" charset="0"/>
              </a:rPr>
              <a:t>Kans: </a:t>
            </a:r>
            <a:r>
              <a:rPr lang="nl-NL" sz="1600" dirty="0" smtClean="0">
                <a:latin typeface="Arial" panose="020B0604020202020204" pitchFamily="34" charset="0"/>
                <a:cs typeface="Arial" panose="020B0604020202020204" pitchFamily="34" charset="0"/>
              </a:rPr>
              <a:t>niet wettelijk verplicht maar wel wenselijk om bijvoorbeeld de samenwerking tussen partners en daarmee het maatschappelijk effect (participatie van inwoners) te verbeteren.</a:t>
            </a:r>
          </a:p>
          <a:p>
            <a:r>
              <a:rPr lang="nl-NL" sz="1600" dirty="0" smtClean="0">
                <a:solidFill>
                  <a:srgbClr val="FF0000"/>
                </a:solidFill>
                <a:latin typeface="Arial" panose="020B0604020202020204" pitchFamily="34" charset="0"/>
                <a:cs typeface="Arial" panose="020B0604020202020204" pitchFamily="34" charset="0"/>
              </a:rPr>
              <a:t>Koesteren/waarderen: </a:t>
            </a:r>
            <a:r>
              <a:rPr lang="nl-NL" sz="1600" dirty="0" smtClean="0">
                <a:latin typeface="Arial" panose="020B0604020202020204" pitchFamily="34" charset="0"/>
                <a:cs typeface="Arial" panose="020B0604020202020204" pitchFamily="34" charset="0"/>
              </a:rPr>
              <a:t>iets wat we al doen behouden, omdat het wettelijk verplicht is en/of goede resultaten oplevert (is </a:t>
            </a:r>
            <a:r>
              <a:rPr lang="nl-NL" sz="1600" dirty="0" err="1" smtClean="0">
                <a:latin typeface="Arial" panose="020B0604020202020204" pitchFamily="34" charset="0"/>
                <a:cs typeface="Arial" panose="020B0604020202020204" pitchFamily="34" charset="0"/>
              </a:rPr>
              <a:t>going</a:t>
            </a:r>
            <a:r>
              <a:rPr lang="nl-NL" sz="1600" dirty="0" smtClean="0">
                <a:latin typeface="Arial" panose="020B0604020202020204" pitchFamily="34" charset="0"/>
                <a:cs typeface="Arial" panose="020B0604020202020204" pitchFamily="34" charset="0"/>
              </a:rPr>
              <a:t> concern).</a:t>
            </a:r>
          </a:p>
          <a:p>
            <a:r>
              <a:rPr lang="nl-NL" sz="1600" dirty="0" smtClean="0">
                <a:solidFill>
                  <a:srgbClr val="FF0000"/>
                </a:solidFill>
                <a:latin typeface="Arial" panose="020B0604020202020204" pitchFamily="34" charset="0"/>
                <a:cs typeface="Arial" panose="020B0604020202020204" pitchFamily="34" charset="0"/>
              </a:rPr>
              <a:t>Afschaffen</a:t>
            </a:r>
            <a:r>
              <a:rPr lang="nl-NL" sz="1600" dirty="0" smtClean="0">
                <a:latin typeface="Arial" panose="020B0604020202020204" pitchFamily="34" charset="0"/>
                <a:cs typeface="Arial" panose="020B0604020202020204" pitchFamily="34" charset="0"/>
              </a:rPr>
              <a:t>: omdat het geen wettelijke verplichting is, onvoldoende resultaat oplevert of al elders uitgevoerd wordt (dubbelingen).</a:t>
            </a:r>
          </a:p>
          <a:p>
            <a:r>
              <a:rPr lang="nl-NL" sz="1600" dirty="0">
                <a:solidFill>
                  <a:srgbClr val="FF0000"/>
                </a:solidFill>
                <a:latin typeface="Arial" panose="020B0604020202020204" pitchFamily="34" charset="0"/>
                <a:cs typeface="Arial" panose="020B0604020202020204" pitchFamily="34" charset="0"/>
              </a:rPr>
              <a:t>Innovatie: </a:t>
            </a:r>
            <a:r>
              <a:rPr lang="nl-NL" sz="1600" dirty="0">
                <a:latin typeface="Arial" panose="020B0604020202020204" pitchFamily="34" charset="0"/>
                <a:cs typeface="Arial" panose="020B0604020202020204" pitchFamily="34" charset="0"/>
              </a:rPr>
              <a:t>acties om zaken anders, beter of sneller te doen beginnen bij de vragen en behoeftes van inwoners. Het maatschappelijk effect </a:t>
            </a:r>
            <a:r>
              <a:rPr lang="nl-NL" sz="1600" dirty="0" smtClean="0">
                <a:latin typeface="Arial" panose="020B0604020202020204" pitchFamily="34" charset="0"/>
                <a:cs typeface="Arial" panose="020B0604020202020204" pitchFamily="34" charset="0"/>
              </a:rPr>
              <a:t>laat </a:t>
            </a:r>
            <a:r>
              <a:rPr lang="nl-NL" sz="1600" dirty="0">
                <a:latin typeface="Arial" panose="020B0604020202020204" pitchFamily="34" charset="0"/>
                <a:cs typeface="Arial" panose="020B0604020202020204" pitchFamily="34" charset="0"/>
              </a:rPr>
              <a:t>zich </a:t>
            </a:r>
            <a:r>
              <a:rPr lang="nl-NL" sz="1600" dirty="0" smtClean="0">
                <a:latin typeface="Arial" panose="020B0604020202020204" pitchFamily="34" charset="0"/>
                <a:cs typeface="Arial" panose="020B0604020202020204" pitchFamily="34" charset="0"/>
              </a:rPr>
              <a:t>niet </a:t>
            </a:r>
            <a:r>
              <a:rPr lang="nl-NL" sz="1600" dirty="0">
                <a:latin typeface="Arial" panose="020B0604020202020204" pitchFamily="34" charset="0"/>
                <a:cs typeface="Arial" panose="020B0604020202020204" pitchFamily="34" charset="0"/>
              </a:rPr>
              <a:t>direct </a:t>
            </a:r>
            <a:r>
              <a:rPr lang="nl-NL" sz="1600" dirty="0" smtClean="0">
                <a:latin typeface="Arial" panose="020B0604020202020204" pitchFamily="34" charset="0"/>
                <a:cs typeface="Arial" panose="020B0604020202020204" pitchFamily="34" charset="0"/>
              </a:rPr>
              <a:t>vertalen</a:t>
            </a:r>
            <a:r>
              <a:rPr lang="nl-NL" sz="1600" dirty="0">
                <a:latin typeface="Arial" panose="020B0604020202020204" pitchFamily="34" charset="0"/>
                <a:cs typeface="Arial" panose="020B0604020202020204" pitchFamily="34" charset="0"/>
              </a:rPr>
              <a:t>, maar wel op de langere </a:t>
            </a:r>
            <a:r>
              <a:rPr lang="nl-NL" sz="1600" dirty="0" smtClean="0">
                <a:latin typeface="Arial" panose="020B0604020202020204" pitchFamily="34" charset="0"/>
                <a:cs typeface="Arial" panose="020B0604020202020204" pitchFamily="34" charset="0"/>
              </a:rPr>
              <a:t>termijn; dit kunnen </a:t>
            </a:r>
            <a:r>
              <a:rPr lang="nl-NL" sz="1600" dirty="0">
                <a:latin typeface="Arial" panose="020B0604020202020204" pitchFamily="34" charset="0"/>
                <a:cs typeface="Arial" panose="020B0604020202020204" pitchFamily="34" charset="0"/>
              </a:rPr>
              <a:t>ook pilots zijn.</a:t>
            </a:r>
          </a:p>
          <a:p>
            <a:pPr marL="0" indent="0">
              <a:buNone/>
            </a:pPr>
            <a:endParaRPr lang="nl-NL" sz="1600" dirty="0" smtClean="0">
              <a:latin typeface="Arial" panose="020B0604020202020204" pitchFamily="34" charset="0"/>
              <a:cs typeface="Arial" panose="020B0604020202020204" pitchFamily="34" charset="0"/>
            </a:endParaRPr>
          </a:p>
          <a:p>
            <a:pPr marL="0" indent="0">
              <a:buNone/>
            </a:pPr>
            <a:endParaRPr lang="nl-NL" dirty="0"/>
          </a:p>
        </p:txBody>
      </p:sp>
      <p:pic>
        <p:nvPicPr>
          <p:cNvPr id="5" name="Afbeelding 4"/>
          <p:cNvPicPr>
            <a:picLocks noChangeAspect="1"/>
          </p:cNvPicPr>
          <p:nvPr/>
        </p:nvPicPr>
        <p:blipFill>
          <a:blip r:embed="rId4"/>
          <a:stretch>
            <a:fillRect/>
          </a:stretch>
        </p:blipFill>
        <p:spPr>
          <a:xfrm>
            <a:off x="3230880" y="1628504"/>
            <a:ext cx="2420983" cy="1820366"/>
          </a:xfrm>
          <a:prstGeom prst="rect">
            <a:avLst/>
          </a:prstGeom>
        </p:spPr>
      </p:pic>
      <p:pic>
        <p:nvPicPr>
          <p:cNvPr id="6" name="Afbeelding 5"/>
          <p:cNvPicPr>
            <a:picLocks noChangeAspect="1"/>
          </p:cNvPicPr>
          <p:nvPr/>
        </p:nvPicPr>
        <p:blipFill>
          <a:blip r:embed="rId5"/>
          <a:stretch>
            <a:fillRect/>
          </a:stretch>
        </p:blipFill>
        <p:spPr>
          <a:xfrm>
            <a:off x="838200" y="3432241"/>
            <a:ext cx="2392680" cy="1933027"/>
          </a:xfrm>
          <a:prstGeom prst="rect">
            <a:avLst/>
          </a:prstGeom>
        </p:spPr>
      </p:pic>
      <p:pic>
        <p:nvPicPr>
          <p:cNvPr id="7" name="Afbeelding 6"/>
          <p:cNvPicPr>
            <a:picLocks noChangeAspect="1"/>
          </p:cNvPicPr>
          <p:nvPr/>
        </p:nvPicPr>
        <p:blipFill>
          <a:blip r:embed="rId6"/>
          <a:stretch>
            <a:fillRect/>
          </a:stretch>
        </p:blipFill>
        <p:spPr>
          <a:xfrm>
            <a:off x="3230881" y="3432240"/>
            <a:ext cx="2420982" cy="1933027"/>
          </a:xfrm>
          <a:prstGeom prst="rect">
            <a:avLst/>
          </a:prstGeom>
        </p:spPr>
      </p:pic>
      <p:pic>
        <p:nvPicPr>
          <p:cNvPr id="8" name="Afbeelding 7"/>
          <p:cNvPicPr>
            <a:picLocks noChangeAspect="1"/>
          </p:cNvPicPr>
          <p:nvPr/>
        </p:nvPicPr>
        <p:blipFill>
          <a:blip r:embed="rId7"/>
          <a:stretch>
            <a:fillRect/>
          </a:stretch>
        </p:blipFill>
        <p:spPr>
          <a:xfrm>
            <a:off x="1920968" y="2852451"/>
            <a:ext cx="2773920" cy="1219306"/>
          </a:xfrm>
          <a:prstGeom prst="rect">
            <a:avLst/>
          </a:prstGeom>
        </p:spPr>
      </p:pic>
    </p:spTree>
    <p:extLst>
      <p:ext uri="{BB962C8B-B14F-4D97-AF65-F5344CB8AC3E}">
        <p14:creationId xmlns:p14="http://schemas.microsoft.com/office/powerpoint/2010/main" val="121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10699069" cy="457200"/>
          </a:xfrm>
        </p:spPr>
        <p:txBody>
          <a:bodyPr>
            <a:noAutofit/>
          </a:bodyPr>
          <a:lstStyle/>
          <a:p>
            <a:r>
              <a:rPr lang="nl-NL" sz="2400" dirty="0" smtClean="0">
                <a:solidFill>
                  <a:srgbClr val="002060"/>
                </a:solidFill>
                <a:latin typeface="Arial" panose="020B0604020202020204" pitchFamily="34" charset="0"/>
                <a:cs typeface="Arial" panose="020B0604020202020204" pitchFamily="34" charset="0"/>
              </a:rPr>
              <a:t>Wat gaan we anders doen: herijking uitvoeringsprogramma 2015-2016 op basis van thema’s en accenten</a:t>
            </a:r>
            <a:endParaRPr lang="nl-NL" sz="2400" dirty="0">
              <a:solidFill>
                <a:srgbClr val="002060"/>
              </a:solidFill>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a:blip r:embed="rId2"/>
          <a:stretch>
            <a:fillRect/>
          </a:stretch>
        </p:blipFill>
        <p:spPr>
          <a:xfrm>
            <a:off x="955471" y="1270355"/>
            <a:ext cx="3523206" cy="1445623"/>
          </a:xfrm>
          <a:prstGeom prst="rect">
            <a:avLst/>
          </a:prstGeom>
        </p:spPr>
      </p:pic>
      <p:sp>
        <p:nvSpPr>
          <p:cNvPr id="5" name="Tijdelijke aanduiding voor tekst 4"/>
          <p:cNvSpPr>
            <a:spLocks noGrp="1"/>
          </p:cNvSpPr>
          <p:nvPr>
            <p:ph type="body" sz="half" idx="2"/>
          </p:nvPr>
        </p:nvSpPr>
        <p:spPr>
          <a:xfrm flipH="1">
            <a:off x="4580709" y="1219200"/>
            <a:ext cx="6958148" cy="4649788"/>
          </a:xfrm>
        </p:spPr>
        <p:txBody>
          <a:bodyPr>
            <a:normAutofit fontScale="92500" lnSpcReduction="10000"/>
          </a:bodyPr>
          <a:lstStyle/>
          <a:p>
            <a:pPr marL="285750" indent="-285750">
              <a:buFont typeface="Arial" panose="020B0604020202020204" pitchFamily="34" charset="0"/>
              <a:buChar char="•"/>
            </a:pPr>
            <a:r>
              <a:rPr lang="nl-NL" sz="1700" dirty="0" smtClean="0">
                <a:solidFill>
                  <a:srgbClr val="FF0000"/>
                </a:solidFill>
                <a:latin typeface="Arial" panose="020B0604020202020204" pitchFamily="34" charset="0"/>
                <a:cs typeface="Arial" panose="020B0604020202020204" pitchFamily="34" charset="0"/>
              </a:rPr>
              <a:t>Mantelzorg nieuwe stijl: de juiste zorg naar de juiste personen. </a:t>
            </a:r>
            <a:r>
              <a:rPr lang="nl-NL" sz="1700" dirty="0" smtClean="0">
                <a:latin typeface="Arial" panose="020B0604020202020204" pitchFamily="34" charset="0"/>
                <a:cs typeface="Arial" panose="020B0604020202020204" pitchFamily="34" charset="0"/>
              </a:rPr>
              <a:t>De</a:t>
            </a:r>
            <a:r>
              <a:rPr lang="nl-NL" sz="1700" dirty="0" smtClean="0">
                <a:solidFill>
                  <a:srgbClr val="FF0000"/>
                </a:solidFill>
                <a:latin typeface="Arial" panose="020B0604020202020204" pitchFamily="34" charset="0"/>
                <a:cs typeface="Arial" panose="020B0604020202020204" pitchFamily="34" charset="0"/>
              </a:rPr>
              <a:t> </a:t>
            </a:r>
            <a:r>
              <a:rPr lang="nl-NL" sz="1700" dirty="0" smtClean="0">
                <a:latin typeface="Arial" panose="020B0604020202020204" pitchFamily="34" charset="0"/>
                <a:cs typeface="Arial" panose="020B0604020202020204" pitchFamily="34" charset="0"/>
              </a:rPr>
              <a:t>uitvoering hebben wij belegd bij de Werkgroep Mantelzorgonder-steuning (SWA, Waardeburgh, Rivas, Helpende Handen, Bibliotheek, Wmo-loket, Wmo-adviesraad en gemeente). Het accent zal daarbij liggen op communicatie (SWA), dagbesteding, respijtzorg (waaronder logeren), praktische ondersteuning en waardering (bonnen en regionale dienstencheques). Voor de zomer van 2017 zullen wij de gemeenteraad (RIB) informeren over de resultaten.</a:t>
            </a:r>
          </a:p>
          <a:p>
            <a:pPr marL="285750" indent="-285750">
              <a:buFont typeface="Arial" panose="020B0604020202020204" pitchFamily="34" charset="0"/>
              <a:buChar char="•"/>
            </a:pPr>
            <a:r>
              <a:rPr lang="nl-NL" sz="1700" dirty="0" smtClean="0">
                <a:solidFill>
                  <a:srgbClr val="FF0000"/>
                </a:solidFill>
                <a:latin typeface="Arial" panose="020B0604020202020204" pitchFamily="34" charset="0"/>
                <a:cs typeface="Arial" panose="020B0604020202020204" pitchFamily="34" charset="0"/>
              </a:rPr>
              <a:t>Armoedebestrijding: </a:t>
            </a:r>
            <a:r>
              <a:rPr lang="nl-NL" sz="1700" dirty="0" smtClean="0">
                <a:latin typeface="Arial" panose="020B0604020202020204" pitchFamily="34" charset="0"/>
                <a:cs typeface="Arial" panose="020B0604020202020204" pitchFamily="34" charset="0"/>
              </a:rPr>
              <a:t>tijdens de BIO van 29 november 2016 is gebleken, dat het aantal huishoudens met armoede stijgt en een aantal voorzieningen onderbenut blijft. Daarom sluiten wij in 2017 met onze partners een convenant “Sluitende aanpak tegen armoede” en werken wij een plan voor ketensamenwerking verder uit.</a:t>
            </a:r>
            <a:endParaRPr lang="nl-NL"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700" dirty="0" smtClean="0">
                <a:solidFill>
                  <a:srgbClr val="FF0000"/>
                </a:solidFill>
                <a:latin typeface="Arial" panose="020B0604020202020204" pitchFamily="34" charset="0"/>
                <a:cs typeface="Arial" panose="020B0604020202020204" pitchFamily="34" charset="0"/>
              </a:rPr>
              <a:t>Aandacht voor mensen met een andere cultuur: </a:t>
            </a:r>
            <a:r>
              <a:rPr lang="nl-NL" sz="1700" dirty="0" smtClean="0">
                <a:latin typeface="Arial" panose="020B0604020202020204" pitchFamily="34" charset="0"/>
                <a:cs typeface="Arial" panose="020B0604020202020204" pitchFamily="34" charset="0"/>
              </a:rPr>
              <a:t>een toenemend aantal inwoners blijkt onvoldoende te kunnen deelnemen aan de samenleving, omdat zij de taal niet goed beheersen, brieven niet goed kunnen lezen en/of moeite hebben met onze leefregels. Wij willen een snellere overdracht en doorverwijzing vanuit Vluchtelingenwerk en </a:t>
            </a:r>
            <a:r>
              <a:rPr lang="nl-NL" sz="1700" dirty="0" err="1" smtClean="0">
                <a:latin typeface="Arial" panose="020B0604020202020204" pitchFamily="34" charset="0"/>
                <a:cs typeface="Arial" panose="020B0604020202020204" pitchFamily="34" charset="0"/>
              </a:rPr>
              <a:t>Sihva</a:t>
            </a:r>
            <a:r>
              <a:rPr lang="nl-NL" sz="1700" dirty="0" smtClean="0">
                <a:latin typeface="Arial" panose="020B0604020202020204" pitchFamily="34" charset="0"/>
                <a:cs typeface="Arial" panose="020B0604020202020204" pitchFamily="34" charset="0"/>
              </a:rPr>
              <a:t> richting reguliere ondersteuning vanuit het dorpsnetwerk en maken met hen hierover werkafspraken voor 2017 en 2018.</a:t>
            </a:r>
          </a:p>
          <a:p>
            <a:pPr marL="285750" indent="-285750">
              <a:buFont typeface="Arial" panose="020B0604020202020204" pitchFamily="34" charset="0"/>
              <a:buChar char="•"/>
            </a:pPr>
            <a:endParaRPr lang="nl-NL" sz="1800" dirty="0">
              <a:latin typeface="Arial" panose="020B0604020202020204" pitchFamily="34" charset="0"/>
              <a:cs typeface="Arial" panose="020B0604020202020204" pitchFamily="34" charset="0"/>
            </a:endParaRPr>
          </a:p>
        </p:txBody>
      </p:sp>
      <p:sp>
        <p:nvSpPr>
          <p:cNvPr id="7" name="Tekstvak 6"/>
          <p:cNvSpPr txBox="1"/>
          <p:nvPr/>
        </p:nvSpPr>
        <p:spPr>
          <a:xfrm>
            <a:off x="1031088" y="3416688"/>
            <a:ext cx="3625238" cy="707886"/>
          </a:xfrm>
          <a:prstGeom prst="rect">
            <a:avLst/>
          </a:prstGeom>
          <a:noFill/>
        </p:spPr>
        <p:txBody>
          <a:bodyPr wrap="square" rtlCol="0">
            <a:spAutoFit/>
          </a:bodyPr>
          <a:lstStyle/>
          <a:p>
            <a:r>
              <a:rPr lang="nl-NL" sz="2000" b="1" i="1" dirty="0" smtClean="0">
                <a:solidFill>
                  <a:srgbClr val="FF0000"/>
                </a:solidFill>
                <a:latin typeface="Arial" panose="020B0604020202020204" pitchFamily="34" charset="0"/>
                <a:cs typeface="Arial" panose="020B0604020202020204" pitchFamily="34" charset="0"/>
              </a:rPr>
              <a:t>omdat het (anders of beter) moet!</a:t>
            </a:r>
            <a:endParaRPr lang="nl-NL" sz="2000" b="1" i="1" dirty="0">
              <a:solidFill>
                <a:srgbClr val="FF0000"/>
              </a:solidFill>
              <a:latin typeface="Arial" panose="020B0604020202020204" pitchFamily="34" charset="0"/>
              <a:cs typeface="Arial" panose="020B0604020202020204" pitchFamily="34" charset="0"/>
            </a:endParaRPr>
          </a:p>
        </p:txBody>
      </p:sp>
      <p:sp>
        <p:nvSpPr>
          <p:cNvPr id="8" name="PIJL-OMLAAG 7"/>
          <p:cNvSpPr/>
          <p:nvPr/>
        </p:nvSpPr>
        <p:spPr>
          <a:xfrm>
            <a:off x="2474758" y="256568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862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655320" y="2891246"/>
            <a:ext cx="3585754" cy="818605"/>
          </a:xfrm>
        </p:spPr>
        <p:txBody>
          <a:bodyPr>
            <a:normAutofit/>
          </a:bodyPr>
          <a:lstStyle/>
          <a:p>
            <a:r>
              <a:rPr lang="nl-NL" sz="2000" b="1" i="1" dirty="0" smtClean="0">
                <a:solidFill>
                  <a:srgbClr val="FF0000"/>
                </a:solidFill>
                <a:latin typeface="Arial" panose="020B0604020202020204" pitchFamily="34" charset="0"/>
                <a:cs typeface="Arial" panose="020B0604020202020204" pitchFamily="34" charset="0"/>
              </a:rPr>
              <a:t>Omdat het anders of beter kan!</a:t>
            </a:r>
            <a:endParaRPr lang="nl-NL" sz="2000" b="1" i="1" dirty="0">
              <a:solidFill>
                <a:srgbClr val="FF0000"/>
              </a:solidFill>
              <a:latin typeface="Arial" panose="020B0604020202020204" pitchFamily="34" charset="0"/>
              <a:cs typeface="Arial" panose="020B0604020202020204" pitchFamily="34" charset="0"/>
            </a:endParaRPr>
          </a:p>
        </p:txBody>
      </p:sp>
      <p:pic>
        <p:nvPicPr>
          <p:cNvPr id="13" name="Tijdelijke aanduiding voor inhoud 12"/>
          <p:cNvPicPr>
            <a:picLocks noGrp="1" noChangeAspect="1"/>
          </p:cNvPicPr>
          <p:nvPr>
            <p:ph sz="half" idx="1"/>
          </p:nvPr>
        </p:nvPicPr>
        <p:blipFill>
          <a:blip r:embed="rId3"/>
          <a:stretch>
            <a:fillRect/>
          </a:stretch>
        </p:blipFill>
        <p:spPr>
          <a:xfrm>
            <a:off x="838200" y="365126"/>
            <a:ext cx="3498669" cy="1533344"/>
          </a:xfrm>
          <a:prstGeom prst="rect">
            <a:avLst/>
          </a:prstGeom>
        </p:spPr>
      </p:pic>
      <p:sp>
        <p:nvSpPr>
          <p:cNvPr id="12" name="Tijdelijke aanduiding voor inhoud 11"/>
          <p:cNvSpPr>
            <a:spLocks noGrp="1"/>
          </p:cNvSpPr>
          <p:nvPr>
            <p:ph sz="half" idx="2"/>
          </p:nvPr>
        </p:nvSpPr>
        <p:spPr>
          <a:xfrm>
            <a:off x="4336869" y="365124"/>
            <a:ext cx="7016931" cy="5811839"/>
          </a:xfrm>
        </p:spPr>
        <p:txBody>
          <a:bodyPr>
            <a:normAutofit fontScale="85000" lnSpcReduction="20000"/>
          </a:bodyPr>
          <a:lstStyle/>
          <a:p>
            <a:r>
              <a:rPr lang="nl-NL" sz="1700" dirty="0">
                <a:solidFill>
                  <a:srgbClr val="FF0000"/>
                </a:solidFill>
                <a:latin typeface="Arial" panose="020B0604020202020204" pitchFamily="34" charset="0"/>
                <a:cs typeface="Arial" panose="020B0604020202020204" pitchFamily="34" charset="0"/>
              </a:rPr>
              <a:t>Samenwerking </a:t>
            </a:r>
            <a:r>
              <a:rPr lang="nl-NL" sz="1700" dirty="0" smtClean="0">
                <a:solidFill>
                  <a:srgbClr val="FF0000"/>
                </a:solidFill>
                <a:latin typeface="Arial" panose="020B0604020202020204" pitchFamily="34" charset="0"/>
                <a:cs typeface="Arial" panose="020B0604020202020204" pitchFamily="34" charset="0"/>
              </a:rPr>
              <a:t>dorpsnetwerk: </a:t>
            </a:r>
            <a:r>
              <a:rPr lang="nl-NL" sz="1700" dirty="0" smtClean="0">
                <a:latin typeface="Arial" panose="020B0604020202020204" pitchFamily="34" charset="0"/>
                <a:cs typeface="Arial" panose="020B0604020202020204" pitchFamily="34" charset="0"/>
              </a:rPr>
              <a:t>gaan </a:t>
            </a:r>
            <a:r>
              <a:rPr lang="nl-NL" sz="1700" dirty="0">
                <a:latin typeface="Arial" panose="020B0604020202020204" pitchFamily="34" charset="0"/>
                <a:cs typeface="Arial" panose="020B0604020202020204" pitchFamily="34" charset="0"/>
              </a:rPr>
              <a:t>we vooral inzetten rondom </a:t>
            </a:r>
            <a:r>
              <a:rPr lang="nl-NL" sz="1700" dirty="0" smtClean="0">
                <a:latin typeface="Arial" panose="020B0604020202020204" pitchFamily="34" charset="0"/>
                <a:cs typeface="Arial" panose="020B0604020202020204" pitchFamily="34" charset="0"/>
              </a:rPr>
              <a:t>thema’s </a:t>
            </a:r>
            <a:r>
              <a:rPr lang="nl-NL" sz="1700" dirty="0">
                <a:latin typeface="Arial" panose="020B0604020202020204" pitchFamily="34" charset="0"/>
                <a:cs typeface="Arial" panose="020B0604020202020204" pitchFamily="34" charset="0"/>
              </a:rPr>
              <a:t>als mantelzorg- en </a:t>
            </a:r>
            <a:r>
              <a:rPr lang="nl-NL" sz="1700" dirty="0" smtClean="0">
                <a:latin typeface="Arial" panose="020B0604020202020204" pitchFamily="34" charset="0"/>
                <a:cs typeface="Arial" panose="020B0604020202020204" pitchFamily="34" charset="0"/>
              </a:rPr>
              <a:t>vrijwilligersondersteuning</a:t>
            </a:r>
            <a:r>
              <a:rPr lang="nl-NL" sz="1700" dirty="0">
                <a:latin typeface="Arial" panose="020B0604020202020204" pitchFamily="34" charset="0"/>
                <a:cs typeface="Arial" panose="020B0604020202020204" pitchFamily="34" charset="0"/>
              </a:rPr>
              <a:t>, </a:t>
            </a:r>
            <a:r>
              <a:rPr lang="nl-NL" sz="1700" dirty="0" smtClean="0">
                <a:latin typeface="Arial" panose="020B0604020202020204" pitchFamily="34" charset="0"/>
                <a:cs typeface="Arial" panose="020B0604020202020204" pitchFamily="34" charset="0"/>
              </a:rPr>
              <a:t>armoedebestrijding </a:t>
            </a:r>
            <a:r>
              <a:rPr lang="nl-NL" sz="1700" dirty="0">
                <a:latin typeface="Arial" panose="020B0604020202020204" pitchFamily="34" charset="0"/>
                <a:cs typeface="Arial" panose="020B0604020202020204" pitchFamily="34" charset="0"/>
              </a:rPr>
              <a:t>en kwetsbare inwoners. Bij vroegsignalering en preventie spelen cliëntondersteuners, (</a:t>
            </a:r>
            <a:r>
              <a:rPr lang="nl-NL" sz="1700" dirty="0" smtClean="0">
                <a:latin typeface="Arial" panose="020B0604020202020204" pitchFamily="34" charset="0"/>
                <a:cs typeface="Arial" panose="020B0604020202020204" pitchFamily="34" charset="0"/>
              </a:rPr>
              <a:t>ouderen)adviseurs </a:t>
            </a:r>
            <a:r>
              <a:rPr lang="nl-NL" sz="1700" dirty="0">
                <a:latin typeface="Arial" panose="020B0604020202020204" pitchFamily="34" charset="0"/>
                <a:cs typeface="Arial" panose="020B0604020202020204" pitchFamily="34" charset="0"/>
              </a:rPr>
              <a:t>en </a:t>
            </a:r>
            <a:r>
              <a:rPr lang="nl-NL" sz="1700" dirty="0" smtClean="0">
                <a:latin typeface="Arial" panose="020B0604020202020204" pitchFamily="34" charset="0"/>
                <a:cs typeface="Arial" panose="020B0604020202020204" pitchFamily="34" charset="0"/>
              </a:rPr>
              <a:t>S1-wijkverpleegkundige </a:t>
            </a:r>
            <a:r>
              <a:rPr lang="nl-NL" sz="1700" dirty="0">
                <a:latin typeface="Arial" panose="020B0604020202020204" pitchFamily="34" charset="0"/>
                <a:cs typeface="Arial" panose="020B0604020202020204" pitchFamily="34" charset="0"/>
              </a:rPr>
              <a:t>een cruciale rol. </a:t>
            </a:r>
            <a:r>
              <a:rPr lang="nl-NL" sz="1700" dirty="0" smtClean="0">
                <a:latin typeface="Arial" panose="020B0604020202020204" pitchFamily="34" charset="0"/>
                <a:cs typeface="Arial" panose="020B0604020202020204" pitchFamily="34" charset="0"/>
              </a:rPr>
              <a:t>Mensen met multiproblematiek willen we </a:t>
            </a:r>
            <a:r>
              <a:rPr lang="nl-NL" sz="1700" dirty="0">
                <a:latin typeface="Arial" panose="020B0604020202020204" pitchFamily="34" charset="0"/>
                <a:cs typeface="Arial" panose="020B0604020202020204" pitchFamily="34" charset="0"/>
              </a:rPr>
              <a:t>tijdig doorverwijzen naar het Sociaal </a:t>
            </a:r>
            <a:r>
              <a:rPr lang="nl-NL" sz="1700" dirty="0" smtClean="0">
                <a:latin typeface="Arial" panose="020B0604020202020204" pitchFamily="34" charset="0"/>
                <a:cs typeface="Arial" panose="020B0604020202020204" pitchFamily="34" charset="0"/>
              </a:rPr>
              <a:t>Platform en weer tijdig kunnen afschalen naar reguliere hulpverlening of ondersteuning.</a:t>
            </a:r>
            <a:endParaRPr lang="nl-NL" sz="1700" dirty="0">
              <a:latin typeface="Arial" panose="020B0604020202020204" pitchFamily="34" charset="0"/>
              <a:cs typeface="Arial" panose="020B0604020202020204" pitchFamily="34" charset="0"/>
            </a:endParaRPr>
          </a:p>
          <a:p>
            <a:r>
              <a:rPr lang="nl-NL" sz="1700" dirty="0" smtClean="0">
                <a:solidFill>
                  <a:srgbClr val="FF0000"/>
                </a:solidFill>
                <a:latin typeface="Arial" panose="020B0604020202020204" pitchFamily="34" charset="0"/>
                <a:cs typeface="Arial" panose="020B0604020202020204" pitchFamily="34" charset="0"/>
              </a:rPr>
              <a:t>Wonen/leven</a:t>
            </a:r>
            <a:r>
              <a:rPr lang="nl-NL" sz="1700" dirty="0">
                <a:solidFill>
                  <a:srgbClr val="FF0000"/>
                </a:solidFill>
                <a:latin typeface="Arial" panose="020B0604020202020204" pitchFamily="34" charset="0"/>
                <a:cs typeface="Arial" panose="020B0604020202020204" pitchFamily="34" charset="0"/>
              </a:rPr>
              <a:t>: </a:t>
            </a:r>
            <a:r>
              <a:rPr lang="nl-NL" sz="1700" dirty="0" smtClean="0">
                <a:latin typeface="Arial" panose="020B0604020202020204" pitchFamily="34" charset="0"/>
                <a:cs typeface="Arial" panose="020B0604020202020204" pitchFamily="34" charset="0"/>
              </a:rPr>
              <a:t>de regisseur </a:t>
            </a:r>
            <a:r>
              <a:rPr lang="nl-NL" sz="1700" dirty="0">
                <a:latin typeface="Arial" panose="020B0604020202020204" pitchFamily="34" charset="0"/>
                <a:cs typeface="Arial" panose="020B0604020202020204" pitchFamily="34" charset="0"/>
              </a:rPr>
              <a:t>sociaal </a:t>
            </a:r>
            <a:r>
              <a:rPr lang="nl-NL" sz="1700" dirty="0" smtClean="0">
                <a:latin typeface="Arial" panose="020B0604020202020204" pitchFamily="34" charset="0"/>
                <a:cs typeface="Arial" panose="020B0604020202020204" pitchFamily="34" charset="0"/>
              </a:rPr>
              <a:t>en </a:t>
            </a:r>
            <a:r>
              <a:rPr lang="nl-NL" sz="1700" dirty="0">
                <a:latin typeface="Arial" panose="020B0604020202020204" pitchFamily="34" charset="0"/>
                <a:cs typeface="Arial" panose="020B0604020202020204" pitchFamily="34" charset="0"/>
              </a:rPr>
              <a:t>SWA gaan samen </a:t>
            </a:r>
            <a:r>
              <a:rPr lang="nl-NL" sz="1700" dirty="0" smtClean="0">
                <a:latin typeface="Arial" panose="020B0604020202020204" pitchFamily="34" charset="0"/>
                <a:cs typeface="Arial" panose="020B0604020202020204" pitchFamily="34" charset="0"/>
              </a:rPr>
              <a:t>een nieuwe </a:t>
            </a:r>
            <a:r>
              <a:rPr lang="nl-NL" sz="1700" dirty="0">
                <a:latin typeface="Arial" panose="020B0604020202020204" pitchFamily="34" charset="0"/>
                <a:cs typeface="Arial" panose="020B0604020202020204" pitchFamily="34" charset="0"/>
              </a:rPr>
              <a:t>ontwikkellijn </a:t>
            </a:r>
            <a:r>
              <a:rPr lang="nl-NL" sz="1700" dirty="0" smtClean="0">
                <a:latin typeface="Arial" panose="020B0604020202020204" pitchFamily="34" charset="0"/>
                <a:cs typeface="Arial" panose="020B0604020202020204" pitchFamily="34" charset="0"/>
              </a:rPr>
              <a:t>ontwikkelen en vastleggen voor 2017/2018 gericht </a:t>
            </a:r>
            <a:r>
              <a:rPr lang="nl-NL" sz="1700" dirty="0">
                <a:latin typeface="Arial" panose="020B0604020202020204" pitchFamily="34" charset="0"/>
                <a:cs typeface="Arial" panose="020B0604020202020204" pitchFamily="34" charset="0"/>
              </a:rPr>
              <a:t>op het vinden, verbinden en </a:t>
            </a:r>
            <a:r>
              <a:rPr lang="nl-NL" sz="1700" dirty="0" smtClean="0">
                <a:latin typeface="Arial" panose="020B0604020202020204" pitchFamily="34" charset="0"/>
                <a:cs typeface="Arial" panose="020B0604020202020204" pitchFamily="34" charset="0"/>
              </a:rPr>
              <a:t>ondersteunen </a:t>
            </a:r>
            <a:r>
              <a:rPr lang="nl-NL" sz="1700" dirty="0">
                <a:latin typeface="Arial" panose="020B0604020202020204" pitchFamily="34" charset="0"/>
                <a:cs typeface="Arial" panose="020B0604020202020204" pitchFamily="34" charset="0"/>
              </a:rPr>
              <a:t>van </a:t>
            </a:r>
            <a:r>
              <a:rPr lang="nl-NL" sz="1700" dirty="0" smtClean="0">
                <a:latin typeface="Arial" panose="020B0604020202020204" pitchFamily="34" charset="0"/>
                <a:cs typeface="Arial" panose="020B0604020202020204" pitchFamily="34" charset="0"/>
              </a:rPr>
              <a:t>dorpsmakers: (groepen) inwoners met een nieuw initiatief.</a:t>
            </a:r>
          </a:p>
          <a:p>
            <a:r>
              <a:rPr lang="nl-NL" sz="1700" dirty="0" smtClean="0">
                <a:solidFill>
                  <a:srgbClr val="FF0000"/>
                </a:solidFill>
                <a:latin typeface="Arial" panose="020B0604020202020204" pitchFamily="34" charset="0"/>
                <a:cs typeface="Arial" panose="020B0604020202020204" pitchFamily="34" charset="0"/>
              </a:rPr>
              <a:t>Ontwikkelen Dorpswinkel</a:t>
            </a:r>
            <a:r>
              <a:rPr lang="nl-NL" sz="1700" dirty="0">
                <a:solidFill>
                  <a:srgbClr val="FF0000"/>
                </a:solidFill>
                <a:latin typeface="Arial" panose="020B0604020202020204" pitchFamily="34" charset="0"/>
                <a:cs typeface="Arial" panose="020B0604020202020204" pitchFamily="34" charset="0"/>
              </a:rPr>
              <a:t>: </a:t>
            </a:r>
            <a:r>
              <a:rPr lang="nl-NL" sz="1700" dirty="0">
                <a:latin typeface="Arial" panose="020B0604020202020204" pitchFamily="34" charset="0"/>
                <a:cs typeface="Arial" panose="020B0604020202020204" pitchFamily="34" charset="0"/>
              </a:rPr>
              <a:t>Rivas zal in 2017 een kwartiermaker aanstellen (</a:t>
            </a:r>
            <a:r>
              <a:rPr lang="nl-NL" sz="1700" dirty="0" smtClean="0">
                <a:latin typeface="Arial" panose="020B0604020202020204" pitchFamily="34" charset="0"/>
                <a:cs typeface="Arial" panose="020B0604020202020204" pitchFamily="34" charset="0"/>
              </a:rPr>
              <a:t>S1-verpleeg-kundige</a:t>
            </a:r>
            <a:r>
              <a:rPr lang="nl-NL" sz="1700" dirty="0">
                <a:latin typeface="Arial" panose="020B0604020202020204" pitchFamily="34" charset="0"/>
                <a:cs typeface="Arial" panose="020B0604020202020204" pitchFamily="34" charset="0"/>
              </a:rPr>
              <a:t>) die bij gebruikers </a:t>
            </a:r>
            <a:r>
              <a:rPr lang="nl-NL" sz="1700" dirty="0" smtClean="0">
                <a:latin typeface="Arial" panose="020B0604020202020204" pitchFamily="34" charset="0"/>
                <a:cs typeface="Arial" panose="020B0604020202020204" pitchFamily="34" charset="0"/>
              </a:rPr>
              <a:t>de wensen en behoeften gaat ophalen. De gemeente en toekomstige gebruikers zullen medio 2017 de visie m.b.t. samenwerking vastleggen.</a:t>
            </a:r>
          </a:p>
          <a:p>
            <a:r>
              <a:rPr lang="nl-NL" sz="1700" dirty="0" smtClean="0">
                <a:solidFill>
                  <a:srgbClr val="FF0000"/>
                </a:solidFill>
                <a:latin typeface="Arial" panose="020B0604020202020204" pitchFamily="34" charset="0"/>
                <a:cs typeface="Arial" panose="020B0604020202020204" pitchFamily="34" charset="0"/>
              </a:rPr>
              <a:t>Langer zelfstandig thuis: </a:t>
            </a:r>
            <a:r>
              <a:rPr lang="nl-NL" sz="1700" dirty="0" smtClean="0">
                <a:latin typeface="Arial" panose="020B0604020202020204" pitchFamily="34" charset="0"/>
                <a:cs typeface="Arial" panose="020B0604020202020204" pitchFamily="34" charset="0"/>
              </a:rPr>
              <a:t>is een doorgaande ontwikkeling, waarbij mensen met een ziekte of beperking zo lang mogelijk thuis in hun eigen omgeving kunnen blijven wonen, waarbij de  ondersteuning zo veel mogelijk wordt afgestemd</a:t>
            </a:r>
            <a:r>
              <a:rPr lang="nl-NL" sz="1700" dirty="0">
                <a:latin typeface="Arial" panose="020B0604020202020204" pitchFamily="34" charset="0"/>
                <a:cs typeface="Arial" panose="020B0604020202020204" pitchFamily="34" charset="0"/>
              </a:rPr>
              <a:t>. In 2017 werken </a:t>
            </a:r>
            <a:r>
              <a:rPr lang="nl-NL" sz="1700" dirty="0" smtClean="0">
                <a:latin typeface="Arial" panose="020B0604020202020204" pitchFamily="34" charset="0"/>
                <a:cs typeface="Arial" panose="020B0604020202020204" pitchFamily="34" charset="0"/>
              </a:rPr>
              <a:t>wij samen </a:t>
            </a:r>
            <a:r>
              <a:rPr lang="nl-NL" sz="1700" dirty="0">
                <a:latin typeface="Arial" panose="020B0604020202020204" pitchFamily="34" charset="0"/>
                <a:cs typeface="Arial" panose="020B0604020202020204" pitchFamily="34" charset="0"/>
              </a:rPr>
              <a:t>in de Drechtsteden aan een </a:t>
            </a:r>
            <a:r>
              <a:rPr lang="nl-NL" sz="1700" dirty="0" smtClean="0">
                <a:latin typeface="Arial" panose="020B0604020202020204" pitchFamily="34" charset="0"/>
                <a:cs typeface="Arial" panose="020B0604020202020204" pitchFamily="34" charset="0"/>
              </a:rPr>
              <a:t>bewustwordingscampagne (</a:t>
            </a:r>
            <a:r>
              <a:rPr lang="nl-NL" sz="1700" dirty="0">
                <a:latin typeface="Arial" panose="020B0604020202020204" pitchFamily="34" charset="0"/>
                <a:cs typeface="Arial" panose="020B0604020202020204" pitchFamily="34" charset="0"/>
              </a:rPr>
              <a:t>folders en brieven).</a:t>
            </a:r>
          </a:p>
          <a:p>
            <a:r>
              <a:rPr lang="nl-NL" sz="1700" dirty="0" smtClean="0">
                <a:solidFill>
                  <a:srgbClr val="FF0000"/>
                </a:solidFill>
                <a:latin typeface="Arial" panose="020B0604020202020204" pitchFamily="34" charset="0"/>
                <a:cs typeface="Arial" panose="020B0604020202020204" pitchFamily="34" charset="0"/>
              </a:rPr>
              <a:t>Beschermd thuis:</a:t>
            </a:r>
            <a:r>
              <a:rPr lang="nl-NL" sz="1700" i="1" dirty="0" smtClean="0">
                <a:solidFill>
                  <a:srgbClr val="FF0000"/>
                </a:solidFill>
                <a:latin typeface="Arial" panose="020B0604020202020204" pitchFamily="34" charset="0"/>
                <a:cs typeface="Arial" panose="020B0604020202020204" pitchFamily="34" charset="0"/>
              </a:rPr>
              <a:t> </a:t>
            </a:r>
            <a:r>
              <a:rPr lang="nl-NL" sz="1700" dirty="0" smtClean="0">
                <a:latin typeface="Arial" panose="020B0604020202020204" pitchFamily="34" charset="0"/>
                <a:cs typeface="Arial" panose="020B0604020202020204" pitchFamily="34" charset="0"/>
              </a:rPr>
              <a:t>we werken regionaal samen om te onderzoeken hoe mensen met een indicatie voor beschermd wonen zo lang mogelijk in de eigen omgeving kunnen wonen en informatie en ondersteuning lokaal zo veel mogelijk hierop op af te stemmen.</a:t>
            </a:r>
          </a:p>
          <a:p>
            <a:r>
              <a:rPr lang="nl-NL" sz="1700" dirty="0" smtClean="0">
                <a:solidFill>
                  <a:srgbClr val="FF0000"/>
                </a:solidFill>
                <a:latin typeface="Arial" panose="020B0604020202020204" pitchFamily="34" charset="0"/>
                <a:cs typeface="Arial" panose="020B0604020202020204" pitchFamily="34" charset="0"/>
              </a:rPr>
              <a:t>Versterking vrijwilligerswerk: </a:t>
            </a:r>
            <a:r>
              <a:rPr lang="nl-NL" sz="1700" dirty="0" smtClean="0">
                <a:latin typeface="Arial" panose="020B0604020202020204" pitchFamily="34" charset="0"/>
                <a:cs typeface="Arial" panose="020B0604020202020204" pitchFamily="34" charset="0"/>
              </a:rPr>
              <a:t>omdat de samenleving verandert, veranderen ook de opvattingen en eisen t.a.v. vrijwilligerswerk. Dit vraagt om een nieuwe aanpak en andere samenwerkingsvormen (zowel rondom jeugdhulp als t.b.v. van kwetsbare inwoners). We gaan Wijkleven vragen om in 2017 samen met SWA en het CJG een nieuwe aanpak te ontwikkelen, waarbij vrijwilligers en hulpvragers sneller aan elkaar worden gekoppeld.</a:t>
            </a:r>
          </a:p>
          <a:p>
            <a:r>
              <a:rPr lang="nl-NL" sz="1700" i="1" dirty="0" smtClean="0">
                <a:solidFill>
                  <a:srgbClr val="FF0000"/>
                </a:solidFill>
                <a:latin typeface="Arial" panose="020B0604020202020204" pitchFamily="34" charset="0"/>
                <a:cs typeface="Arial" panose="020B0604020202020204" pitchFamily="34" charset="0"/>
              </a:rPr>
              <a:t>Aandacht voor mensen met een licht verstandelijke beperking: </a:t>
            </a:r>
            <a:r>
              <a:rPr lang="nl-NL" sz="1700" dirty="0" smtClean="0">
                <a:latin typeface="Arial" panose="020B0604020202020204" pitchFamily="34" charset="0"/>
                <a:cs typeface="Arial" panose="020B0604020202020204" pitchFamily="34" charset="0"/>
              </a:rPr>
              <a:t>speciale aandacht voor deze groep mensen in communicatie en benadering is een van de regionale (Drechtsteden) en lokale aandachtspunten. Met de afdeling Communicatie en partijen uit het sociale netwerk gaan we hier in 2017 en 2018 meer doelgerichte samenwerking en campagne op voeren.</a:t>
            </a:r>
            <a:endParaRPr lang="nl-NL" sz="1800" dirty="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p>
            <a:endParaRPr lang="nl-NL" sz="1800" dirty="0" smtClean="0">
              <a:latin typeface="Arial" panose="020B0604020202020204" pitchFamily="34" charset="0"/>
              <a:cs typeface="Arial" panose="020B0604020202020204" pitchFamily="34" charset="0"/>
            </a:endParaRPr>
          </a:p>
          <a:p>
            <a:endParaRPr lang="nl-NL" sz="1600" dirty="0" smtClean="0">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p:txBody>
      </p:sp>
      <p:sp>
        <p:nvSpPr>
          <p:cNvPr id="2" name="PIJL-OMLAAG 1"/>
          <p:cNvSpPr/>
          <p:nvPr/>
        </p:nvSpPr>
        <p:spPr>
          <a:xfrm>
            <a:off x="2345218" y="176783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1610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76845"/>
            <a:ext cx="3498669" cy="2272937"/>
          </a:xfrm>
        </p:spPr>
        <p:txBody>
          <a:bodyPr>
            <a:normAutofit/>
          </a:bodyPr>
          <a:lstStyle/>
          <a:p>
            <a:r>
              <a:rPr lang="nl-NL" sz="2000" b="1" i="1" dirty="0" smtClean="0">
                <a:solidFill>
                  <a:srgbClr val="FF0000"/>
                </a:solidFill>
                <a:latin typeface="Arial" panose="020B0604020202020204" pitchFamily="34" charset="0"/>
                <a:cs typeface="Arial" panose="020B0604020202020204" pitchFamily="34" charset="0"/>
              </a:rPr>
              <a:t>behouden, verbreden of  doorontwikkelen!</a:t>
            </a:r>
            <a:endParaRPr lang="nl-NL" sz="2000" b="1" i="1" dirty="0">
              <a:solidFill>
                <a:srgbClr val="FF0000"/>
              </a:solidFill>
              <a:latin typeface="Arial" panose="020B0604020202020204" pitchFamily="34" charset="0"/>
              <a:cs typeface="Arial" panose="020B0604020202020204" pitchFamily="34" charset="0"/>
            </a:endParaRPr>
          </a:p>
        </p:txBody>
      </p:sp>
      <p:pic>
        <p:nvPicPr>
          <p:cNvPr id="5" name="Tijdelijke aanduiding voor inhoud 4"/>
          <p:cNvPicPr>
            <a:picLocks noGrp="1" noChangeAspect="1"/>
          </p:cNvPicPr>
          <p:nvPr>
            <p:ph sz="half" idx="1"/>
          </p:nvPr>
        </p:nvPicPr>
        <p:blipFill>
          <a:blip r:embed="rId2"/>
          <a:stretch>
            <a:fillRect/>
          </a:stretch>
        </p:blipFill>
        <p:spPr>
          <a:xfrm>
            <a:off x="838200" y="365126"/>
            <a:ext cx="3559629" cy="1463673"/>
          </a:xfrm>
          <a:prstGeom prst="rect">
            <a:avLst/>
          </a:prstGeom>
        </p:spPr>
      </p:pic>
      <p:sp>
        <p:nvSpPr>
          <p:cNvPr id="4" name="Tijdelijke aanduiding voor inhoud 3"/>
          <p:cNvSpPr>
            <a:spLocks noGrp="1"/>
          </p:cNvSpPr>
          <p:nvPr>
            <p:ph sz="half" idx="2"/>
          </p:nvPr>
        </p:nvSpPr>
        <p:spPr>
          <a:xfrm>
            <a:off x="4615543" y="365125"/>
            <a:ext cx="6738257" cy="5811838"/>
          </a:xfrm>
        </p:spPr>
        <p:txBody>
          <a:bodyPr>
            <a:normAutofit/>
          </a:bodyPr>
          <a:lstStyle/>
          <a:p>
            <a:r>
              <a:rPr lang="nl-NL" sz="1600" dirty="0">
                <a:solidFill>
                  <a:srgbClr val="FF0000"/>
                </a:solidFill>
                <a:latin typeface="Arial" panose="020B0604020202020204" pitchFamily="34" charset="0"/>
                <a:cs typeface="Arial" panose="020B0604020202020204" pitchFamily="34" charset="0"/>
              </a:rPr>
              <a:t>Cliëntondersteuning: </a:t>
            </a:r>
            <a:r>
              <a:rPr lang="nl-NL" sz="1600" dirty="0">
                <a:latin typeface="Arial" panose="020B0604020202020204" pitchFamily="34" charset="0"/>
                <a:cs typeface="Arial" panose="020B0604020202020204" pitchFamily="34" charset="0"/>
              </a:rPr>
              <a:t>vormt een noodzakelijke schakel bij het signaleren, ondersteunen en bevorderen van eigen kracht en </a:t>
            </a:r>
            <a:r>
              <a:rPr lang="nl-NL" sz="1600" dirty="0" err="1">
                <a:latin typeface="Arial" panose="020B0604020202020204" pitchFamily="34" charset="0"/>
                <a:cs typeface="Arial" panose="020B0604020202020204" pitchFamily="34" charset="0"/>
              </a:rPr>
              <a:t>zelfred-zaamheid</a:t>
            </a:r>
            <a:r>
              <a:rPr lang="nl-NL" sz="1600" dirty="0">
                <a:latin typeface="Arial" panose="020B0604020202020204" pitchFamily="34" charset="0"/>
                <a:cs typeface="Arial" panose="020B0604020202020204" pitchFamily="34" charset="0"/>
              </a:rPr>
              <a:t> en een belangrijk instrument bij het aanvragen van een maatwerkvoorziening. De ontwikkeling van maatschappelijke dienstverlening bij Vivenz volgen wij op de voet; het toenemend beroep hierop blijft een aandachtspunt. Bekendheid met de toegang tot cliëntondersteuning is eveneens aandachtspunt (OCD) waarop we de communicatie gaan verbeteren.</a:t>
            </a:r>
          </a:p>
          <a:p>
            <a:r>
              <a:rPr lang="nl-NL" sz="1600" dirty="0" smtClean="0">
                <a:solidFill>
                  <a:srgbClr val="FF0000"/>
                </a:solidFill>
                <a:latin typeface="Arial" panose="020B0604020202020204" pitchFamily="34" charset="0"/>
                <a:cs typeface="Arial" panose="020B0604020202020204" pitchFamily="34" charset="0"/>
              </a:rPr>
              <a:t>Inloop GGZ (Yulius) in ParticiPand: </a:t>
            </a:r>
            <a:r>
              <a:rPr lang="nl-NL" sz="1600" dirty="0" smtClean="0">
                <a:latin typeface="Arial" panose="020B0604020202020204" pitchFamily="34" charset="0"/>
                <a:cs typeface="Arial" panose="020B0604020202020204" pitchFamily="34" charset="0"/>
              </a:rPr>
              <a:t>vormt een belangrijke stap naar zelfredzaamheid </a:t>
            </a:r>
            <a:r>
              <a:rPr lang="nl-NL" sz="1600" dirty="0">
                <a:latin typeface="Arial" panose="020B0604020202020204" pitchFamily="34" charset="0"/>
                <a:cs typeface="Arial" panose="020B0604020202020204" pitchFamily="34" charset="0"/>
              </a:rPr>
              <a:t>en </a:t>
            </a:r>
            <a:r>
              <a:rPr lang="nl-NL" sz="1600" dirty="0" smtClean="0">
                <a:latin typeface="Arial" panose="020B0604020202020204" pitchFamily="34" charset="0"/>
                <a:cs typeface="Arial" panose="020B0604020202020204" pitchFamily="34" charset="0"/>
              </a:rPr>
              <a:t>participatie van mensen </a:t>
            </a:r>
            <a:r>
              <a:rPr lang="nl-NL" sz="1600" dirty="0">
                <a:latin typeface="Arial" panose="020B0604020202020204" pitchFamily="34" charset="0"/>
                <a:cs typeface="Arial" panose="020B0604020202020204" pitchFamily="34" charset="0"/>
              </a:rPr>
              <a:t>met psychische of psychiatrische </a:t>
            </a:r>
            <a:r>
              <a:rPr lang="nl-NL" sz="1600" dirty="0" smtClean="0">
                <a:latin typeface="Arial" panose="020B0604020202020204" pitchFamily="34" charset="0"/>
                <a:cs typeface="Arial" panose="020B0604020202020204" pitchFamily="34" charset="0"/>
              </a:rPr>
              <a:t>problematiek. Ontmoeting en uitwisseling vinden wij belangrijk; wij gaan daarom in 2017 in gesprek met Yulius en andere partners om te kijken of we de doelgroep en het gebruik van de inloopfunctie kunnen verbreden.</a:t>
            </a:r>
            <a:endParaRPr lang="nl-NL" sz="1600" dirty="0">
              <a:latin typeface="Arial" panose="020B0604020202020204" pitchFamily="34" charset="0"/>
              <a:cs typeface="Arial" panose="020B0604020202020204" pitchFamily="34" charset="0"/>
            </a:endParaRPr>
          </a:p>
          <a:p>
            <a:r>
              <a:rPr lang="nl-NL" sz="1600" dirty="0" smtClean="0">
                <a:solidFill>
                  <a:srgbClr val="FF0000"/>
                </a:solidFill>
                <a:latin typeface="Arial" panose="020B0604020202020204" pitchFamily="34" charset="0"/>
                <a:cs typeface="Arial" panose="020B0604020202020204" pitchFamily="34" charset="0"/>
              </a:rPr>
              <a:t>Ontmoeten: </a:t>
            </a:r>
            <a:r>
              <a:rPr lang="nl-NL" sz="1600" dirty="0" smtClean="0">
                <a:latin typeface="Arial" panose="020B0604020202020204" pitchFamily="34" charset="0"/>
                <a:cs typeface="Arial" panose="020B0604020202020204" pitchFamily="34" charset="0"/>
              </a:rPr>
              <a:t>om sociale cohesie te bevorderen willen wij een aantal laagdrempelige ontmoetingsplekken als Landvast, Bibliotheek, MFC Maasplein, ParticiPand, DOK11, Raadhuisplein, Scheldeplein en het Lammetjeswiel (huiskamer) behouden en/of doorontwikkelen. Activiteiten worden zo veel mogelijk georganiseerd vanuit de buurtbewoners, winkeliers, partners en gebruikers zelf, ondersteund door o.a. SWA en gefaciliteerd door de regisseur sociaal van de gemeente.</a:t>
            </a:r>
          </a:p>
          <a:p>
            <a:pPr marL="0" indent="0">
              <a:buNone/>
            </a:pPr>
            <a:endParaRPr lang="nl-NL" sz="1800" dirty="0">
              <a:latin typeface="Arial" panose="020B0604020202020204" pitchFamily="34" charset="0"/>
              <a:cs typeface="Arial" panose="020B0604020202020204" pitchFamily="34" charset="0"/>
            </a:endParaRPr>
          </a:p>
        </p:txBody>
      </p:sp>
      <p:sp>
        <p:nvSpPr>
          <p:cNvPr id="3" name="PIJL-OMLAAG 2"/>
          <p:cNvSpPr/>
          <p:nvPr/>
        </p:nvSpPr>
        <p:spPr>
          <a:xfrm>
            <a:off x="2438400" y="17242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4799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926080"/>
            <a:ext cx="4099560" cy="1045030"/>
          </a:xfrm>
        </p:spPr>
        <p:txBody>
          <a:bodyPr>
            <a:normAutofit/>
          </a:bodyPr>
          <a:lstStyle/>
          <a:p>
            <a:r>
              <a:rPr lang="nl-NL" sz="2400" b="1" i="1" dirty="0" smtClean="0">
                <a:solidFill>
                  <a:srgbClr val="FF0000"/>
                </a:solidFill>
                <a:latin typeface="Arial" panose="020B0604020202020204" pitchFamily="34" charset="0"/>
                <a:cs typeface="Arial" panose="020B0604020202020204" pitchFamily="34" charset="0"/>
              </a:rPr>
              <a:t>…of anders positioneren!</a:t>
            </a:r>
            <a:endParaRPr lang="nl-NL" sz="2400" b="1" i="1" dirty="0">
              <a:solidFill>
                <a:srgbClr val="FF0000"/>
              </a:solidFill>
              <a:latin typeface="Arial" panose="020B0604020202020204" pitchFamily="34" charset="0"/>
              <a:cs typeface="Arial" panose="020B0604020202020204" pitchFamily="34" charset="0"/>
            </a:endParaRPr>
          </a:p>
        </p:txBody>
      </p:sp>
      <p:pic>
        <p:nvPicPr>
          <p:cNvPr id="5" name="Tijdelijke aanduiding voor inhoud 4"/>
          <p:cNvPicPr>
            <a:picLocks noGrp="1" noChangeAspect="1"/>
          </p:cNvPicPr>
          <p:nvPr>
            <p:ph sz="half" idx="1"/>
          </p:nvPr>
        </p:nvPicPr>
        <p:blipFill>
          <a:blip r:embed="rId2"/>
          <a:stretch>
            <a:fillRect/>
          </a:stretch>
        </p:blipFill>
        <p:spPr>
          <a:xfrm>
            <a:off x="838200" y="365125"/>
            <a:ext cx="4099560" cy="1864269"/>
          </a:xfrm>
          <a:prstGeom prst="rect">
            <a:avLst/>
          </a:prstGeom>
        </p:spPr>
      </p:pic>
      <p:sp>
        <p:nvSpPr>
          <p:cNvPr id="4" name="Tijdelijke aanduiding voor inhoud 3"/>
          <p:cNvSpPr>
            <a:spLocks noGrp="1"/>
          </p:cNvSpPr>
          <p:nvPr>
            <p:ph sz="half" idx="2"/>
          </p:nvPr>
        </p:nvSpPr>
        <p:spPr>
          <a:xfrm>
            <a:off x="5129349" y="365125"/>
            <a:ext cx="6015445" cy="5922463"/>
          </a:xfrm>
        </p:spPr>
        <p:txBody>
          <a:bodyPr>
            <a:normAutofit/>
          </a:bodyPr>
          <a:lstStyle/>
          <a:p>
            <a:r>
              <a:rPr lang="nl-NL" sz="1600" dirty="0" smtClean="0">
                <a:solidFill>
                  <a:srgbClr val="FF0000"/>
                </a:solidFill>
                <a:latin typeface="Arial" panose="020B0604020202020204" pitchFamily="34" charset="0"/>
                <a:cs typeface="Arial" panose="020B0604020202020204" pitchFamily="34" charset="0"/>
              </a:rPr>
              <a:t>Ouderenbeleid: </a:t>
            </a:r>
            <a:r>
              <a:rPr lang="nl-NL" sz="1600" dirty="0" smtClean="0">
                <a:latin typeface="Arial" panose="020B0604020202020204" pitchFamily="34" charset="0"/>
                <a:cs typeface="Arial" panose="020B0604020202020204" pitchFamily="34" charset="0"/>
              </a:rPr>
              <a:t>ouderen vormen geen aparte doelgroep binnen de Wmo; de zorg voor kwetsbare inwoners is echter wel onze taak. Met </a:t>
            </a:r>
            <a:r>
              <a:rPr lang="nl-NL" sz="1600" i="1" dirty="0" smtClean="0">
                <a:solidFill>
                  <a:srgbClr val="92D050"/>
                </a:solidFill>
                <a:latin typeface="Arial" panose="020B0604020202020204" pitchFamily="34" charset="0"/>
                <a:cs typeface="Arial" panose="020B0604020202020204" pitchFamily="34" charset="0"/>
              </a:rPr>
              <a:t>inclusief beleid</a:t>
            </a:r>
            <a:r>
              <a:rPr lang="nl-NL" sz="1600" i="1" dirty="0" smtClean="0">
                <a:latin typeface="Arial" panose="020B0604020202020204" pitchFamily="34" charset="0"/>
                <a:cs typeface="Arial" panose="020B0604020202020204" pitchFamily="34" charset="0"/>
              </a:rPr>
              <a:t> </a:t>
            </a:r>
            <a:r>
              <a:rPr lang="nl-NL" sz="1600" dirty="0" smtClean="0">
                <a:latin typeface="Arial" panose="020B0604020202020204" pitchFamily="34" charset="0"/>
                <a:cs typeface="Arial" panose="020B0604020202020204" pitchFamily="34" charset="0"/>
              </a:rPr>
              <a:t>willen wij bevorderen dat inwoners met een beperking of achterstand zo lang mogelijk aan de samenleving kunnen deelnemen (noodzaak). Signalerend huisbezoek, voorlichten, ondersteuning, activering en ontmoeting zijn instrumenten, waarvan wij de uitvoering o.a. bij SWA, Waardeburgh, Rivas en Helpende handen hebben neergelegd (zie: Langer zelfstandig thuis).</a:t>
            </a:r>
          </a:p>
          <a:p>
            <a:r>
              <a:rPr lang="nl-NL" sz="1600" dirty="0" smtClean="0">
                <a:solidFill>
                  <a:srgbClr val="FF0000"/>
                </a:solidFill>
                <a:latin typeface="Arial" panose="020B0604020202020204" pitchFamily="34" charset="0"/>
                <a:cs typeface="Arial" panose="020B0604020202020204" pitchFamily="34" charset="0"/>
              </a:rPr>
              <a:t>Dementie</a:t>
            </a:r>
            <a:r>
              <a:rPr lang="nl-NL" sz="1600" dirty="0">
                <a:solidFill>
                  <a:srgbClr val="FF0000"/>
                </a:solidFill>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is </a:t>
            </a:r>
            <a:r>
              <a:rPr lang="nl-NL" sz="1600" dirty="0" smtClean="0">
                <a:latin typeface="Arial" panose="020B0604020202020204" pitchFamily="34" charset="0"/>
                <a:cs typeface="Arial" panose="020B0604020202020204" pitchFamily="34" charset="0"/>
              </a:rPr>
              <a:t>in 2016 als pilot afgerond. Aandacht voor en ondersteuning van mensen met dementie en hun naaste omgeving maakt integraal </a:t>
            </a:r>
            <a:r>
              <a:rPr lang="nl-NL" sz="1600" dirty="0">
                <a:latin typeface="Arial" panose="020B0604020202020204" pitchFamily="34" charset="0"/>
                <a:cs typeface="Arial" panose="020B0604020202020204" pitchFamily="34" charset="0"/>
              </a:rPr>
              <a:t>onderdeel uit van onze algemene voorzieningen. </a:t>
            </a:r>
            <a:r>
              <a:rPr lang="nl-NL" sz="1600" dirty="0" smtClean="0">
                <a:latin typeface="Arial" panose="020B0604020202020204" pitchFamily="34" charset="0"/>
                <a:cs typeface="Arial" panose="020B0604020202020204" pitchFamily="34" charset="0"/>
              </a:rPr>
              <a:t>Vroegsignalering</a:t>
            </a:r>
            <a:r>
              <a:rPr lang="nl-NL" sz="1600" dirty="0">
                <a:latin typeface="Arial" panose="020B0604020202020204" pitchFamily="34" charset="0"/>
                <a:cs typeface="Arial" panose="020B0604020202020204" pitchFamily="34" charset="0"/>
              </a:rPr>
              <a:t>, informatie en advies, </a:t>
            </a:r>
            <a:r>
              <a:rPr lang="nl-NL" sz="1600" dirty="0" smtClean="0">
                <a:latin typeface="Arial" panose="020B0604020202020204" pitchFamily="34" charset="0"/>
                <a:cs typeface="Arial" panose="020B0604020202020204" pitchFamily="34" charset="0"/>
              </a:rPr>
              <a:t>ontmoeting, lotgenotencontact</a:t>
            </a:r>
            <a:r>
              <a:rPr lang="nl-NL" sz="1600" dirty="0">
                <a:latin typeface="Arial" panose="020B0604020202020204" pitchFamily="34" charset="0"/>
                <a:cs typeface="Arial" panose="020B0604020202020204" pitchFamily="34" charset="0"/>
              </a:rPr>
              <a:t>, </a:t>
            </a:r>
            <a:r>
              <a:rPr lang="nl-NL" sz="1600" dirty="0" smtClean="0">
                <a:latin typeface="Arial" panose="020B0604020202020204" pitchFamily="34" charset="0"/>
                <a:cs typeface="Arial" panose="020B0604020202020204" pitchFamily="34" charset="0"/>
              </a:rPr>
              <a:t>dagbesteding-light, Alzheimer-trefpunt en respijtzorg </a:t>
            </a:r>
            <a:r>
              <a:rPr lang="nl-NL" sz="1600" dirty="0">
                <a:latin typeface="Arial" panose="020B0604020202020204" pitchFamily="34" charset="0"/>
                <a:cs typeface="Arial" panose="020B0604020202020204" pitchFamily="34" charset="0"/>
              </a:rPr>
              <a:t>(Waardeburgh, Rivas, SWA en Smile) blijven wij </a:t>
            </a:r>
            <a:r>
              <a:rPr lang="nl-NL" sz="1600" dirty="0" smtClean="0">
                <a:latin typeface="Arial" panose="020B0604020202020204" pitchFamily="34" charset="0"/>
                <a:cs typeface="Arial" panose="020B0604020202020204" pitchFamily="34" charset="0"/>
              </a:rPr>
              <a:t>uitvoeren. Hiermee willen </a:t>
            </a:r>
            <a:r>
              <a:rPr lang="nl-NL" sz="1600" dirty="0">
                <a:latin typeface="Arial" panose="020B0604020202020204" pitchFamily="34" charset="0"/>
                <a:cs typeface="Arial" panose="020B0604020202020204" pitchFamily="34" charset="0"/>
              </a:rPr>
              <a:t>wij in 2017 een </a:t>
            </a:r>
            <a:r>
              <a:rPr lang="nl-NL" sz="1600" i="1" dirty="0" smtClean="0">
                <a:solidFill>
                  <a:srgbClr val="92D050"/>
                </a:solidFill>
                <a:latin typeface="Arial" panose="020B0604020202020204" pitchFamily="34" charset="0"/>
                <a:cs typeface="Arial" panose="020B0604020202020204" pitchFamily="34" charset="0"/>
              </a:rPr>
              <a:t>dementie-vriendelijke </a:t>
            </a:r>
            <a:r>
              <a:rPr lang="nl-NL" sz="1600" i="1" dirty="0">
                <a:solidFill>
                  <a:srgbClr val="92D050"/>
                </a:solidFill>
                <a:latin typeface="Arial" panose="020B0604020202020204" pitchFamily="34" charset="0"/>
                <a:cs typeface="Arial" panose="020B0604020202020204" pitchFamily="34" charset="0"/>
              </a:rPr>
              <a:t>gemeente</a:t>
            </a:r>
            <a:r>
              <a:rPr lang="nl-NL" sz="1600" dirty="0">
                <a:latin typeface="Arial" panose="020B0604020202020204" pitchFamily="34" charset="0"/>
                <a:cs typeface="Arial" panose="020B0604020202020204" pitchFamily="34" charset="0"/>
              </a:rPr>
              <a:t> </a:t>
            </a:r>
            <a:r>
              <a:rPr lang="nl-NL" sz="1600" dirty="0" smtClean="0">
                <a:latin typeface="Arial" panose="020B0604020202020204" pitchFamily="34" charset="0"/>
                <a:cs typeface="Arial" panose="020B0604020202020204" pitchFamily="34" charset="0"/>
              </a:rPr>
              <a:t>zijn, dit stemmen wij af met Stichting Alzheimer Nederland.</a:t>
            </a:r>
            <a:endParaRPr lang="nl-NL" sz="1800" dirty="0">
              <a:latin typeface="Arial" panose="020B0604020202020204" pitchFamily="34" charset="0"/>
              <a:cs typeface="Arial" panose="020B0604020202020204" pitchFamily="34" charset="0"/>
            </a:endParaRPr>
          </a:p>
        </p:txBody>
      </p:sp>
      <p:sp>
        <p:nvSpPr>
          <p:cNvPr id="3" name="PIJL-OMLAAG 2"/>
          <p:cNvSpPr/>
          <p:nvPr/>
        </p:nvSpPr>
        <p:spPr>
          <a:xfrm>
            <a:off x="2645664" y="202038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555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93412"/>
          </a:xfrm>
        </p:spPr>
        <p:txBody>
          <a:bodyPr>
            <a:normAutofit fontScale="90000"/>
          </a:bodyPr>
          <a:lstStyle/>
          <a:p>
            <a:r>
              <a:rPr lang="nl-NL" sz="2400" dirty="0" smtClean="0">
                <a:solidFill>
                  <a:srgbClr val="002060"/>
                </a:solidFill>
                <a:latin typeface="Arial" panose="020B0604020202020204" pitchFamily="34" charset="0"/>
                <a:cs typeface="Arial" panose="020B0604020202020204" pitchFamily="34" charset="0"/>
              </a:rPr>
              <a:t>Relatie tot overige onderzoeken, maatwerkvoorzieningen en regionale samenwerking, regie, opdracht en eigenaarschap, communicatie, inspraak, tijdspad en financiën</a:t>
            </a:r>
            <a:endParaRPr lang="nl-NL" sz="2400" dirty="0">
              <a:solidFill>
                <a:srgbClr val="002060"/>
              </a:solidFill>
              <a:latin typeface="Arial" panose="020B0604020202020204" pitchFamily="34" charset="0"/>
              <a:cs typeface="Arial" panose="020B0604020202020204" pitchFamily="34" charset="0"/>
            </a:endParaRPr>
          </a:p>
        </p:txBody>
      </p:sp>
      <p:sp>
        <p:nvSpPr>
          <p:cNvPr id="5" name="Tijdelijke aanduiding voor inhoud 4"/>
          <p:cNvSpPr>
            <a:spLocks noGrp="1"/>
          </p:cNvSpPr>
          <p:nvPr>
            <p:ph idx="1"/>
          </p:nvPr>
        </p:nvSpPr>
        <p:spPr>
          <a:xfrm>
            <a:off x="838200" y="1454331"/>
            <a:ext cx="10515600" cy="4722632"/>
          </a:xfrm>
        </p:spPr>
        <p:txBody>
          <a:bodyPr>
            <a:normAutofit fontScale="92500" lnSpcReduction="10000"/>
          </a:bodyPr>
          <a:lstStyle/>
          <a:p>
            <a:r>
              <a:rPr lang="nl-NL" sz="1600" dirty="0" smtClean="0">
                <a:solidFill>
                  <a:srgbClr val="FF0000"/>
                </a:solidFill>
                <a:latin typeface="Arial" panose="020B0604020202020204" pitchFamily="34" charset="0"/>
                <a:cs typeface="Arial" panose="020B0604020202020204" pitchFamily="34" charset="0"/>
              </a:rPr>
              <a:t>Overige onderzoeken: </a:t>
            </a:r>
            <a:r>
              <a:rPr lang="nl-NL" sz="1600" dirty="0" smtClean="0">
                <a:latin typeface="Arial" panose="020B0604020202020204" pitchFamily="34" charset="0"/>
                <a:cs typeface="Arial" panose="020B0604020202020204" pitchFamily="34" charset="0"/>
              </a:rPr>
              <a:t>deze evaluatie en het onderzoek Wmo-adviesraad staan niet helemaal op zichzelf. In 2017 wordt de Monitor Sociaal Drechtsteden (OCD) uitgevoerd. Het is de vraag of deze voldoende representatief zijn voor inwoners die een Wmo-voorziening gebruiken. Daarom zullen wij SWA vragen om i.s.m. OCD een jaarlijks cliënt-tevredenheidsonderzoek onder verschillende klantgroepen te houden. Op basis van deze en andere onderzoeken zullen wij het uitvoeringsprogramma zonodig op accenten bijsturen.</a:t>
            </a:r>
          </a:p>
          <a:p>
            <a:r>
              <a:rPr lang="nl-NL" sz="1600" dirty="0" smtClean="0">
                <a:latin typeface="Arial" panose="020B0604020202020204" pitchFamily="34" charset="0"/>
                <a:cs typeface="Arial" panose="020B0604020202020204" pitchFamily="34" charset="0"/>
              </a:rPr>
              <a:t>Door het tijdig en juist inzetten van </a:t>
            </a:r>
            <a:r>
              <a:rPr lang="nl-NL" sz="1600" i="1" dirty="0" smtClean="0">
                <a:solidFill>
                  <a:srgbClr val="00B0F0"/>
                </a:solidFill>
                <a:latin typeface="Arial" panose="020B0604020202020204" pitchFamily="34" charset="0"/>
                <a:cs typeface="Arial" panose="020B0604020202020204" pitchFamily="34" charset="0"/>
              </a:rPr>
              <a:t>algemene voorzieningen en preventie</a:t>
            </a:r>
            <a:r>
              <a:rPr lang="nl-NL" sz="1600" dirty="0" smtClean="0">
                <a:latin typeface="Arial" panose="020B0604020202020204" pitchFamily="34" charset="0"/>
                <a:cs typeface="Arial" panose="020B0604020202020204" pitchFamily="34" charset="0"/>
              </a:rPr>
              <a:t>, denken wij dat inwoners minder snel gebruik zullen maken van de duurdere Wmo-maatwerkvoorzieningen (SDD), of dat deze een goede aanvulling hierop zullen vormen. Dat effect laten wij door de SDD en OCD meten. Binnen de Wmo-regiegroep Drechtsteden zullen wij hierover  samenwerkingsafspraken maken. Vanaf 2018 staat de regionale financieringswijze (solidariteit of declaratiebasis) van de maatwerkvoorzieningen (SDD) ter discussie en zal een besluit hierover in de Drechtraad</a:t>
            </a:r>
            <a:r>
              <a:rPr lang="nl-NL" sz="1600" dirty="0">
                <a:latin typeface="Arial" panose="020B0604020202020204" pitchFamily="34" charset="0"/>
                <a:cs typeface="Arial" panose="020B0604020202020204" pitchFamily="34" charset="0"/>
              </a:rPr>
              <a:t> </a:t>
            </a:r>
            <a:r>
              <a:rPr lang="nl-NL" sz="1600" dirty="0" smtClean="0">
                <a:latin typeface="Arial" panose="020B0604020202020204" pitchFamily="34" charset="0"/>
                <a:cs typeface="Arial" panose="020B0604020202020204" pitchFamily="34" charset="0"/>
              </a:rPr>
              <a:t>worden verwacht.</a:t>
            </a:r>
          </a:p>
          <a:p>
            <a:r>
              <a:rPr lang="nl-NL" sz="1600" dirty="0" smtClean="0">
                <a:solidFill>
                  <a:srgbClr val="00B050"/>
                </a:solidFill>
                <a:latin typeface="Arial" panose="020B0604020202020204" pitchFamily="34" charset="0"/>
                <a:cs typeface="Arial" panose="020B0604020202020204" pitchFamily="34" charset="0"/>
              </a:rPr>
              <a:t>Regie</a:t>
            </a:r>
            <a:r>
              <a:rPr lang="nl-NL" sz="1600" dirty="0" smtClean="0">
                <a:latin typeface="Arial" panose="020B0604020202020204" pitchFamily="34" charset="0"/>
                <a:cs typeface="Arial" panose="020B0604020202020204" pitchFamily="34" charset="0"/>
              </a:rPr>
              <a:t> vanuit de gemeente: vormt een belangrijk aandachtspunt. De rol vanuit de gemeente kan per thema variëren van opdrachtgever, financier, aanjager, coproducent, faciliteerder tot (mede)uitvoerder. Deze rol kan zelfs binnen een project variëren. Daarom zal de gemeente -naast het geven van heldere opdrachten- met partners communiceren welke rol zij binnen een project of thema op welk moment inneemt en vragen of die rol voldoende helder is. Bij samenwerking rondom een thema (bijvoorbeeld Mantelzorgondersteuning) zal de gemeente een eigenaar of een hoofdaannemer aanwijzen.</a:t>
            </a:r>
          </a:p>
          <a:p>
            <a:r>
              <a:rPr lang="nl-NL" sz="1600" dirty="0" smtClean="0">
                <a:solidFill>
                  <a:srgbClr val="7030A0"/>
                </a:solidFill>
                <a:latin typeface="Arial" panose="020B0604020202020204" pitchFamily="34" charset="0"/>
                <a:cs typeface="Arial" panose="020B0604020202020204" pitchFamily="34" charset="0"/>
              </a:rPr>
              <a:t>Goede en gevarieerde communicatie</a:t>
            </a:r>
            <a:r>
              <a:rPr lang="nl-NL" sz="1600" dirty="0" smtClean="0">
                <a:latin typeface="Arial" panose="020B0604020202020204" pitchFamily="34" charset="0"/>
                <a:cs typeface="Arial" panose="020B0604020202020204" pitchFamily="34" charset="0"/>
              </a:rPr>
              <a:t>: blijft nodig om toegang en bereik van algemene voorzieningen te verbeteren. Wij willen hiervoor meerdere kanalen bij herhaling gebruiken en zullen hiervoor samen met o.a. afdeling Communicatie, SWA en de Wmo-adviesraad in 2017 een programma opstellen. Voor mantelzorg zal de werkgroep o.l.v. SWA een apart programma voor 2017 en 2018 opstellen, dat gelinkt wordt aan websites van de gemeente en betreffende partners.</a:t>
            </a:r>
          </a:p>
          <a:p>
            <a:endParaRPr lang="nl-NL" sz="1600" dirty="0" smtClean="0">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a:p>
            <a:endParaRPr lang="nl-NL" sz="1600" dirty="0" smtClean="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0836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2347</Words>
  <Application>Microsoft Office PowerPoint</Application>
  <PresentationFormat>Breedbeeld</PresentationFormat>
  <Paragraphs>120</Paragraphs>
  <Slides>10</Slides>
  <Notes>3</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5" baseType="lpstr">
      <vt:lpstr>Arial</vt:lpstr>
      <vt:lpstr>Calibri</vt:lpstr>
      <vt:lpstr>Calibri Light</vt:lpstr>
      <vt:lpstr>Kantoorthema</vt:lpstr>
      <vt:lpstr>Acrobat Document</vt:lpstr>
      <vt:lpstr>Wmo-uitvoeringsprogramma 2017-2018 (versie 2.0) </vt:lpstr>
      <vt:lpstr>Belangrijkste bevindingen uit de evaluatie</vt:lpstr>
      <vt:lpstr>Conclusies:</vt:lpstr>
      <vt:lpstr>Innovatie en ambities op basis van de leefwereld</vt:lpstr>
      <vt:lpstr>Wat gaan we anders doen: herijking uitvoeringsprogramma 2015-2016 op basis van thema’s en accenten</vt:lpstr>
      <vt:lpstr>Omdat het anders of beter kan!</vt:lpstr>
      <vt:lpstr>behouden, verbreden of  doorontwikkelen!</vt:lpstr>
      <vt:lpstr>…of anders positioneren!</vt:lpstr>
      <vt:lpstr>Relatie tot overige onderzoeken, maatwerkvoorzieningen en regionale samenwerking, regie, opdracht en eigenaarschap, communicatie, inspraak, tijdspad en financiën</vt:lpstr>
      <vt:lpstr>Proces (vervolg)</vt:lpstr>
    </vt:vector>
  </TitlesOfParts>
  <Company>Servicecentrum Drechtsteden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Herijking Wmo-uitvoerings-programma 2017-2018 (versie 1.0)</dc:title>
  <dc:creator>Erkens, JWM</dc:creator>
  <cp:lastModifiedBy>Erkens, JWM</cp:lastModifiedBy>
  <cp:revision>98</cp:revision>
  <cp:lastPrinted>2017-04-05T11:33:59Z</cp:lastPrinted>
  <dcterms:created xsi:type="dcterms:W3CDTF">2017-03-27T13:38:12Z</dcterms:created>
  <dcterms:modified xsi:type="dcterms:W3CDTF">2017-05-01T13:45:48Z</dcterms:modified>
</cp:coreProperties>
</file>